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68" r:id="rId6"/>
  </p:sldMasterIdLst>
  <p:notesMasterIdLst>
    <p:notesMasterId r:id="rId32"/>
  </p:notesMasterIdLst>
  <p:sldIdLst>
    <p:sldId id="257" r:id="rId7"/>
    <p:sldId id="273" r:id="rId8"/>
    <p:sldId id="289" r:id="rId9"/>
    <p:sldId id="348" r:id="rId10"/>
    <p:sldId id="342" r:id="rId11"/>
    <p:sldId id="345" r:id="rId12"/>
    <p:sldId id="349" r:id="rId13"/>
    <p:sldId id="346" r:id="rId14"/>
    <p:sldId id="332" r:id="rId15"/>
    <p:sldId id="347" r:id="rId16"/>
    <p:sldId id="350" r:id="rId17"/>
    <p:sldId id="351" r:id="rId18"/>
    <p:sldId id="352" r:id="rId19"/>
    <p:sldId id="353" r:id="rId20"/>
    <p:sldId id="354" r:id="rId21"/>
    <p:sldId id="355" r:id="rId22"/>
    <p:sldId id="356" r:id="rId23"/>
    <p:sldId id="357" r:id="rId24"/>
    <p:sldId id="358" r:id="rId25"/>
    <p:sldId id="359" r:id="rId26"/>
    <p:sldId id="360" r:id="rId27"/>
    <p:sldId id="361" r:id="rId28"/>
    <p:sldId id="362" r:id="rId29"/>
    <p:sldId id="328" r:id="rId30"/>
    <p:sldId id="341"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6CD"/>
    <a:srgbClr val="E306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5CC962-1E06-B942-80EE-91002B0EF1DD}" v="10" dt="2025-03-24T16:51:27.0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80"/>
    <p:restoredTop sz="94694"/>
  </p:normalViewPr>
  <p:slideViewPr>
    <p:cSldViewPr snapToGrid="0" showGuides="1">
      <p:cViewPr varScale="1">
        <p:scale>
          <a:sx n="103" d="100"/>
          <a:sy n="103" d="100"/>
        </p:scale>
        <p:origin x="1984" y="4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bke Mentrop" userId="a5fd0953-9758-4754-b4a9-626fc4b84425" providerId="ADAL" clId="{EC5CC962-1E06-B942-80EE-91002B0EF1DD}"/>
    <pc:docChg chg="modSld">
      <pc:chgData name="Lobke Mentrop" userId="a5fd0953-9758-4754-b4a9-626fc4b84425" providerId="ADAL" clId="{EC5CC962-1E06-B942-80EE-91002B0EF1DD}" dt="2025-03-24T16:51:27.008" v="14" actId="20577"/>
      <pc:docMkLst>
        <pc:docMk/>
      </pc:docMkLst>
      <pc:sldChg chg="modSp mod">
        <pc:chgData name="Lobke Mentrop" userId="a5fd0953-9758-4754-b4a9-626fc4b84425" providerId="ADAL" clId="{EC5CC962-1E06-B942-80EE-91002B0EF1DD}" dt="2025-03-24T16:45:35.716" v="0" actId="20577"/>
        <pc:sldMkLst>
          <pc:docMk/>
          <pc:sldMk cId="2515056424" sldId="273"/>
        </pc:sldMkLst>
        <pc:spChg chg="mod">
          <ac:chgData name="Lobke Mentrop" userId="a5fd0953-9758-4754-b4a9-626fc4b84425" providerId="ADAL" clId="{EC5CC962-1E06-B942-80EE-91002B0EF1DD}" dt="2025-03-24T16:45:35.716" v="0" actId="20577"/>
          <ac:spMkLst>
            <pc:docMk/>
            <pc:sldMk cId="2515056424" sldId="273"/>
            <ac:spMk id="6" creationId="{04E28E98-8F2D-645E-28AB-477EB31C56C7}"/>
          </ac:spMkLst>
        </pc:spChg>
      </pc:sldChg>
      <pc:sldChg chg="modSp">
        <pc:chgData name="Lobke Mentrop" userId="a5fd0953-9758-4754-b4a9-626fc4b84425" providerId="ADAL" clId="{EC5CC962-1E06-B942-80EE-91002B0EF1DD}" dt="2025-03-24T16:46:23.844" v="8" actId="20577"/>
        <pc:sldMkLst>
          <pc:docMk/>
          <pc:sldMk cId="2909281828" sldId="342"/>
        </pc:sldMkLst>
        <pc:spChg chg="mod">
          <ac:chgData name="Lobke Mentrop" userId="a5fd0953-9758-4754-b4a9-626fc4b84425" providerId="ADAL" clId="{EC5CC962-1E06-B942-80EE-91002B0EF1DD}" dt="2025-03-24T16:46:23.844" v="8" actId="20577"/>
          <ac:spMkLst>
            <pc:docMk/>
            <pc:sldMk cId="2909281828" sldId="342"/>
            <ac:spMk id="13" creationId="{A25DEEAB-99E7-03E1-1CC6-82C4C9CE954F}"/>
          </ac:spMkLst>
        </pc:spChg>
      </pc:sldChg>
      <pc:sldChg chg="modNotesTx">
        <pc:chgData name="Lobke Mentrop" userId="a5fd0953-9758-4754-b4a9-626fc4b84425" providerId="ADAL" clId="{EC5CC962-1E06-B942-80EE-91002B0EF1DD}" dt="2025-03-24T16:46:33.743" v="10" actId="20577"/>
        <pc:sldMkLst>
          <pc:docMk/>
          <pc:sldMk cId="2478276648" sldId="345"/>
        </pc:sldMkLst>
      </pc:sldChg>
      <pc:sldChg chg="modNotesTx">
        <pc:chgData name="Lobke Mentrop" userId="a5fd0953-9758-4754-b4a9-626fc4b84425" providerId="ADAL" clId="{EC5CC962-1E06-B942-80EE-91002B0EF1DD}" dt="2025-03-24T16:46:41.061" v="12" actId="20577"/>
        <pc:sldMkLst>
          <pc:docMk/>
          <pc:sldMk cId="3869190560" sldId="349"/>
        </pc:sldMkLst>
      </pc:sldChg>
      <pc:sldChg chg="modSp">
        <pc:chgData name="Lobke Mentrop" userId="a5fd0953-9758-4754-b4a9-626fc4b84425" providerId="ADAL" clId="{EC5CC962-1E06-B942-80EE-91002B0EF1DD}" dt="2025-03-24T16:51:27.008" v="14" actId="20577"/>
        <pc:sldMkLst>
          <pc:docMk/>
          <pc:sldMk cId="677747392" sldId="358"/>
        </pc:sldMkLst>
        <pc:spChg chg="mod">
          <ac:chgData name="Lobke Mentrop" userId="a5fd0953-9758-4754-b4a9-626fc4b84425" providerId="ADAL" clId="{EC5CC962-1E06-B942-80EE-91002B0EF1DD}" dt="2025-03-24T16:51:27.008" v="14" actId="20577"/>
          <ac:spMkLst>
            <pc:docMk/>
            <pc:sldMk cId="677747392" sldId="358"/>
            <ac:spMk id="2" creationId="{6CCB65FA-D2EF-242F-37F4-321353D8AB9B}"/>
          </ac:spMkLst>
        </pc:spChg>
        <pc:spChg chg="mod">
          <ac:chgData name="Lobke Mentrop" userId="a5fd0953-9758-4754-b4a9-626fc4b84425" providerId="ADAL" clId="{EC5CC962-1E06-B942-80EE-91002B0EF1DD}" dt="2025-03-24T16:51:16.574" v="13" actId="20577"/>
          <ac:spMkLst>
            <pc:docMk/>
            <pc:sldMk cId="677747392" sldId="358"/>
            <ac:spMk id="17" creationId="{BD29FDAE-EF05-6D0B-A34B-462A785EAB9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52B7C-DBB6-EA47-B181-88910A55C8A2}" type="datetimeFigureOut">
              <a:rPr lang="nl-NL" smtClean="0"/>
              <a:t>06-07-2025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9DBC2-9E02-5E40-AB1B-E3E16E5FC60E}" type="slidenum">
              <a:rPr lang="nl-NL" smtClean="0"/>
              <a:t>‹nr.›</a:t>
            </a:fld>
            <a:endParaRPr lang="nl-NL"/>
          </a:p>
        </p:txBody>
      </p:sp>
    </p:spTree>
    <p:extLst>
      <p:ext uri="{BB962C8B-B14F-4D97-AF65-F5344CB8AC3E}">
        <p14:creationId xmlns:p14="http://schemas.microsoft.com/office/powerpoint/2010/main" val="1524028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spcBef>
                <a:spcPct val="0"/>
              </a:spcBef>
            </a:pPr>
            <a:r>
              <a:rPr lang="nl-NL" altLang="nl-NL" dirty="0" err="1"/>
              <a:t>https</a:t>
            </a:r>
            <a:r>
              <a:rPr lang="nl-NL" altLang="nl-NL" dirty="0"/>
              <a:t>://</a:t>
            </a:r>
            <a:r>
              <a:rPr lang="nl-NL" altLang="nl-NL" dirty="0" err="1"/>
              <a:t>www.nlarbeidsinspectie.nl</a:t>
            </a:r>
            <a:r>
              <a:rPr lang="nl-NL" altLang="nl-NL" dirty="0"/>
              <a:t>/publicaties/rapporten/2024/08/26/monitor-arbeidsongevallen-2023</a:t>
            </a:r>
          </a:p>
          <a:p>
            <a:pPr eaLnBrk="1" hangingPunct="1">
              <a:spcBef>
                <a:spcPct val="0"/>
              </a:spcBef>
            </a:pPr>
            <a:r>
              <a:rPr lang="nl-NL" altLang="nl-NL" dirty="0"/>
              <a:t>Het ongevalstype ‘In contact met arbeidsmiddel of object’ komt vaak voor in de sector Industrie (42% van de ongevallen in die sector). Hierbij gaat het in het merendeel van de gevallen om ongevallen waarbij het slachtoffer in contact kwam met bewegende delen van een machine (69%).</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3</a:t>
            </a:fld>
            <a:endParaRPr lang="nl-NL"/>
          </a:p>
        </p:txBody>
      </p:sp>
    </p:spTree>
    <p:extLst>
      <p:ext uri="{BB962C8B-B14F-4D97-AF65-F5344CB8AC3E}">
        <p14:creationId xmlns:p14="http://schemas.microsoft.com/office/powerpoint/2010/main" val="993791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E3DF0-ED9A-2C18-E9B9-BD381A69838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0C5468D-5602-264E-FD24-F0F39C6E773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AD9C6A8-AC07-CD36-B2ED-1256A656A92C}"/>
              </a:ext>
            </a:extLst>
          </p:cNvPr>
          <p:cNvSpPr>
            <a:spLocks noGrp="1"/>
          </p:cNvSpPr>
          <p:nvPr>
            <p:ph type="body" idx="1"/>
          </p:nvPr>
        </p:nvSpPr>
        <p:spPr/>
        <p:txBody>
          <a:bodyPr/>
          <a:lstStyle/>
          <a:p>
            <a:pPr eaLnBrk="1" hangingPunct="1">
              <a:defRPr/>
            </a:pPr>
            <a:r>
              <a:rPr lang="nl-NL" dirty="0">
                <a:cs typeface="+mn-cs"/>
              </a:rPr>
              <a:t>Bron: </a:t>
            </a:r>
          </a:p>
          <a:p>
            <a:pPr eaLnBrk="1" hangingPunct="1">
              <a:defRPr/>
            </a:pPr>
            <a:r>
              <a:rPr lang="nl-NL" dirty="0" err="1">
                <a:cs typeface="+mn-cs"/>
              </a:rPr>
              <a:t>https</a:t>
            </a:r>
            <a:r>
              <a:rPr lang="nl-NL" dirty="0">
                <a:cs typeface="+mn-cs"/>
              </a:rPr>
              <a:t>://</a:t>
            </a:r>
            <a:r>
              <a:rPr lang="nl-NL" dirty="0" err="1">
                <a:cs typeface="+mn-cs"/>
              </a:rPr>
              <a:t>www.veiligheid.nl</a:t>
            </a:r>
            <a:r>
              <a:rPr lang="nl-NL" dirty="0">
                <a:cs typeface="+mn-cs"/>
              </a:rPr>
              <a:t>/kennisaanbod/onderzoek/rapport-12-miljoen-mensen-leden-2020-aan-gehoorverlies-nederland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13CC415C-6E45-A6D5-E1BC-A745A1853EBA}"/>
              </a:ext>
            </a:extLst>
          </p:cNvPr>
          <p:cNvSpPr>
            <a:spLocks noGrp="1"/>
          </p:cNvSpPr>
          <p:nvPr>
            <p:ph type="sldNum" sz="quarter" idx="5"/>
          </p:nvPr>
        </p:nvSpPr>
        <p:spPr/>
        <p:txBody>
          <a:bodyPr/>
          <a:lstStyle/>
          <a:p>
            <a:fld id="{9C29DBC2-9E02-5E40-AB1B-E3E16E5FC60E}" type="slidenum">
              <a:rPr lang="nl-NL" smtClean="0"/>
              <a:t>12</a:t>
            </a:fld>
            <a:endParaRPr lang="nl-NL"/>
          </a:p>
        </p:txBody>
      </p:sp>
    </p:spTree>
    <p:extLst>
      <p:ext uri="{BB962C8B-B14F-4D97-AF65-F5344CB8AC3E}">
        <p14:creationId xmlns:p14="http://schemas.microsoft.com/office/powerpoint/2010/main" val="1943211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1395A-4E87-F2F7-3612-CB3A66F9C7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2D6516F-FD61-A799-C76D-E9439AB24E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52EB1B6-98DC-8190-E6C2-4AD675CE3C6E}"/>
              </a:ext>
            </a:extLst>
          </p:cNvPr>
          <p:cNvSpPr>
            <a:spLocks noGrp="1"/>
          </p:cNvSpPr>
          <p:nvPr>
            <p:ph type="body" idx="1"/>
          </p:nvPr>
        </p:nvSpPr>
        <p:spPr/>
        <p:txBody>
          <a:bodyPr/>
          <a:lstStyle/>
          <a:p>
            <a:r>
              <a:rPr lang="nl-NL" b="0" i="0" dirty="0">
                <a:solidFill>
                  <a:srgbClr val="000000"/>
                </a:solidFill>
                <a:effectLst/>
                <a:latin typeface="Open Sans" panose="020B0606030504020204" pitchFamily="34" charset="0"/>
              </a:rPr>
              <a:t>Tinnitus komt bij ongeveer twee miljoen Nederlanders voor.</a:t>
            </a:r>
          </a:p>
          <a:p>
            <a:r>
              <a:rPr lang="nl-NL" b="0" i="0" dirty="0">
                <a:solidFill>
                  <a:srgbClr val="000000"/>
                </a:solidFill>
                <a:effectLst/>
                <a:latin typeface="Open Sans" panose="020B0606030504020204" pitchFamily="34" charset="0"/>
              </a:rPr>
              <a:t>Zij horen geluiden zoals ruisen, piepen of fluiten, hoog of laag, hard of zacht, combinaties van geluiden, onafgebroken of bij vlagen.</a:t>
            </a:r>
          </a:p>
          <a:p>
            <a:endParaRPr lang="nl-NL" b="0" i="0" dirty="0">
              <a:solidFill>
                <a:srgbClr val="000000"/>
              </a:solidFill>
              <a:effectLst/>
              <a:latin typeface="Open Sans" panose="020B0606030504020204" pitchFamily="34" charset="0"/>
            </a:endParaRPr>
          </a:p>
          <a:p>
            <a:r>
              <a:rPr lang="nl-NL" b="0" i="0" dirty="0">
                <a:solidFill>
                  <a:srgbClr val="000000"/>
                </a:solidFill>
                <a:effectLst/>
                <a:latin typeface="Open Sans" panose="020B0606030504020204" pitchFamily="34" charset="0"/>
              </a:rPr>
              <a:t>*bron: </a:t>
            </a:r>
            <a:r>
              <a:rPr lang="nl-NL" b="0" i="0" dirty="0" err="1">
                <a:solidFill>
                  <a:srgbClr val="000000"/>
                </a:solidFill>
                <a:effectLst/>
                <a:latin typeface="Open Sans" panose="020B0606030504020204" pitchFamily="34" charset="0"/>
              </a:rPr>
              <a:t>https</a:t>
            </a:r>
            <a:r>
              <a:rPr lang="nl-NL" b="0" i="0" dirty="0">
                <a:solidFill>
                  <a:srgbClr val="000000"/>
                </a:solidFill>
                <a:effectLst/>
                <a:latin typeface="Open Sans" panose="020B0606030504020204" pitchFamily="34" charset="0"/>
              </a:rPr>
              <a:t>://</a:t>
            </a:r>
            <a:r>
              <a:rPr lang="nl-NL" b="0" i="0" dirty="0" err="1">
                <a:solidFill>
                  <a:srgbClr val="000000"/>
                </a:solidFill>
                <a:effectLst/>
                <a:latin typeface="Open Sans" panose="020B0606030504020204" pitchFamily="34" charset="0"/>
              </a:rPr>
              <a:t>www.kno.nl</a:t>
            </a:r>
            <a:r>
              <a:rPr lang="nl-NL" b="0" i="0" dirty="0">
                <a:solidFill>
                  <a:srgbClr val="000000"/>
                </a:solidFill>
                <a:effectLst/>
                <a:latin typeface="Open Sans" panose="020B0606030504020204" pitchFamily="34" charset="0"/>
              </a:rPr>
              <a:t>/</a:t>
            </a:r>
            <a:r>
              <a:rPr lang="nl-NL" b="0" i="0" dirty="0" err="1">
                <a:solidFill>
                  <a:srgbClr val="000000"/>
                </a:solidFill>
                <a:effectLst/>
                <a:latin typeface="Open Sans" panose="020B0606030504020204" pitchFamily="34" charset="0"/>
              </a:rPr>
              <a:t>patienten</a:t>
            </a:r>
            <a:r>
              <a:rPr lang="nl-NL" b="0" i="0" dirty="0">
                <a:solidFill>
                  <a:srgbClr val="000000"/>
                </a:solidFill>
                <a:effectLst/>
                <a:latin typeface="Open Sans" panose="020B0606030504020204" pitchFamily="34" charset="0"/>
              </a:rPr>
              <a:t>-informatie/oor/oorsuizen/#tinnitus</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3D991723-BC29-936F-0A68-4EC645EC696B}"/>
              </a:ext>
            </a:extLst>
          </p:cNvPr>
          <p:cNvSpPr>
            <a:spLocks noGrp="1"/>
          </p:cNvSpPr>
          <p:nvPr>
            <p:ph type="sldNum" sz="quarter" idx="5"/>
          </p:nvPr>
        </p:nvSpPr>
        <p:spPr/>
        <p:txBody>
          <a:bodyPr/>
          <a:lstStyle/>
          <a:p>
            <a:fld id="{9C29DBC2-9E02-5E40-AB1B-E3E16E5FC60E}" type="slidenum">
              <a:rPr lang="nl-NL" smtClean="0"/>
              <a:t>13</a:t>
            </a:fld>
            <a:endParaRPr lang="nl-NL"/>
          </a:p>
        </p:txBody>
      </p:sp>
    </p:spTree>
    <p:extLst>
      <p:ext uri="{BB962C8B-B14F-4D97-AF65-F5344CB8AC3E}">
        <p14:creationId xmlns:p14="http://schemas.microsoft.com/office/powerpoint/2010/main" val="1056911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1395A-4E87-F2F7-3612-CB3A66F9C7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2D6516F-FD61-A799-C76D-E9439AB24E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52EB1B6-98DC-8190-E6C2-4AD675CE3C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3D991723-BC29-936F-0A68-4EC645EC696B}"/>
              </a:ext>
            </a:extLst>
          </p:cNvPr>
          <p:cNvSpPr>
            <a:spLocks noGrp="1"/>
          </p:cNvSpPr>
          <p:nvPr>
            <p:ph type="sldNum" sz="quarter" idx="5"/>
          </p:nvPr>
        </p:nvSpPr>
        <p:spPr/>
        <p:txBody>
          <a:bodyPr/>
          <a:lstStyle/>
          <a:p>
            <a:fld id="{9C29DBC2-9E02-5E40-AB1B-E3E16E5FC60E}" type="slidenum">
              <a:rPr lang="nl-NL" smtClean="0"/>
              <a:t>14</a:t>
            </a:fld>
            <a:endParaRPr lang="nl-NL"/>
          </a:p>
        </p:txBody>
      </p:sp>
    </p:spTree>
    <p:extLst>
      <p:ext uri="{BB962C8B-B14F-4D97-AF65-F5344CB8AC3E}">
        <p14:creationId xmlns:p14="http://schemas.microsoft.com/office/powerpoint/2010/main" val="2981263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E2B2D-A3F0-0002-4E6E-279DE1030B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2EA0A79-C147-A96B-2F73-97D5F206870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74E2398-92F9-C72F-88FA-437FF6A423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09615ED0-5285-5B18-84FB-2FA2FB148F53}"/>
              </a:ext>
            </a:extLst>
          </p:cNvPr>
          <p:cNvSpPr>
            <a:spLocks noGrp="1"/>
          </p:cNvSpPr>
          <p:nvPr>
            <p:ph type="sldNum" sz="quarter" idx="5"/>
          </p:nvPr>
        </p:nvSpPr>
        <p:spPr/>
        <p:txBody>
          <a:bodyPr/>
          <a:lstStyle/>
          <a:p>
            <a:fld id="{9C29DBC2-9E02-5E40-AB1B-E3E16E5FC60E}" type="slidenum">
              <a:rPr lang="nl-NL" smtClean="0"/>
              <a:t>15</a:t>
            </a:fld>
            <a:endParaRPr lang="nl-NL"/>
          </a:p>
        </p:txBody>
      </p:sp>
    </p:spTree>
    <p:extLst>
      <p:ext uri="{BB962C8B-B14F-4D97-AF65-F5344CB8AC3E}">
        <p14:creationId xmlns:p14="http://schemas.microsoft.com/office/powerpoint/2010/main" val="895745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1A23F-6FAE-7AA7-C2A0-42B7DFF2423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08BCC5-A7FA-C2C8-F026-364C71DB78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F607AD-1C8F-7B26-463A-2412EA4B65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9FD1461C-8430-6D91-1CAA-D1D07DC6195F}"/>
              </a:ext>
            </a:extLst>
          </p:cNvPr>
          <p:cNvSpPr>
            <a:spLocks noGrp="1"/>
          </p:cNvSpPr>
          <p:nvPr>
            <p:ph type="sldNum" sz="quarter" idx="5"/>
          </p:nvPr>
        </p:nvSpPr>
        <p:spPr/>
        <p:txBody>
          <a:bodyPr/>
          <a:lstStyle/>
          <a:p>
            <a:fld id="{9C29DBC2-9E02-5E40-AB1B-E3E16E5FC60E}" type="slidenum">
              <a:rPr lang="nl-NL" smtClean="0"/>
              <a:t>16</a:t>
            </a:fld>
            <a:endParaRPr lang="nl-NL"/>
          </a:p>
        </p:txBody>
      </p:sp>
    </p:spTree>
    <p:extLst>
      <p:ext uri="{BB962C8B-B14F-4D97-AF65-F5344CB8AC3E}">
        <p14:creationId xmlns:p14="http://schemas.microsoft.com/office/powerpoint/2010/main" val="755218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8BA68-CAE1-CC0F-8802-AC9B9B0434E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4335820-A21C-E59D-C4DD-B6BB1FFB4E3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271C18C-87E5-3AA3-1F1F-B80CF7432E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94E47C34-9E1F-7F1B-13F0-65EC36A57658}"/>
              </a:ext>
            </a:extLst>
          </p:cNvPr>
          <p:cNvSpPr>
            <a:spLocks noGrp="1"/>
          </p:cNvSpPr>
          <p:nvPr>
            <p:ph type="sldNum" sz="quarter" idx="5"/>
          </p:nvPr>
        </p:nvSpPr>
        <p:spPr/>
        <p:txBody>
          <a:bodyPr/>
          <a:lstStyle/>
          <a:p>
            <a:fld id="{9C29DBC2-9E02-5E40-AB1B-E3E16E5FC60E}" type="slidenum">
              <a:rPr lang="nl-NL" smtClean="0"/>
              <a:t>17</a:t>
            </a:fld>
            <a:endParaRPr lang="nl-NL"/>
          </a:p>
        </p:txBody>
      </p:sp>
    </p:spTree>
    <p:extLst>
      <p:ext uri="{BB962C8B-B14F-4D97-AF65-F5344CB8AC3E}">
        <p14:creationId xmlns:p14="http://schemas.microsoft.com/office/powerpoint/2010/main" val="68705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F6442-B5DF-E9AF-7240-C52778BBC0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23086D1-C4D6-7439-5A68-AAD231BF267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E367715-2CC4-CB5B-3606-446378DD3C41}"/>
              </a:ext>
            </a:extLst>
          </p:cNvPr>
          <p:cNvSpPr>
            <a:spLocks noGrp="1"/>
          </p:cNvSpPr>
          <p:nvPr>
            <p:ph type="body" idx="1"/>
          </p:nvPr>
        </p:nvSpPr>
        <p:spPr/>
        <p:txBody>
          <a:bodyPr/>
          <a:lstStyle/>
          <a:p>
            <a:r>
              <a:rPr lang="nl-NL" dirty="0"/>
              <a:t>Antwoord: NEE</a:t>
            </a:r>
          </a:p>
          <a:p>
            <a:r>
              <a:rPr lang="nl-NL" dirty="0"/>
              <a:t>Hoewel </a:t>
            </a:r>
            <a:r>
              <a:rPr lang="nl-NL" dirty="0" err="1"/>
              <a:t>Noise</a:t>
            </a:r>
            <a:r>
              <a:rPr lang="nl-NL" dirty="0"/>
              <a:t> </a:t>
            </a:r>
            <a:r>
              <a:rPr lang="nl-NL" dirty="0" err="1"/>
              <a:t>Cancelling</a:t>
            </a:r>
            <a:r>
              <a:rPr lang="nl-NL" dirty="0"/>
              <a:t> hoofdtelefoons uitstekend zijn in het verminderen van omgevingsgeluiden, zijn ze niet ontworpen als gehoorbescherming. Traditionele gehoorbeschermers, zoals oordopjes of </a:t>
            </a:r>
            <a:r>
              <a:rPr lang="nl-NL" dirty="0" err="1"/>
              <a:t>oorkappen</a:t>
            </a:r>
            <a:r>
              <a:rPr lang="nl-NL" dirty="0"/>
              <a:t>, zijn specifiek ontwikkeld om geluid te blokkeren en het gehoor te beschermen tegen schadelijke niveaus van lawaai. </a:t>
            </a:r>
          </a:p>
          <a:p>
            <a:endParaRPr lang="nl-NL" dirty="0"/>
          </a:p>
          <a:p>
            <a:r>
              <a:rPr lang="nl-NL" dirty="0"/>
              <a:t>Zie volgende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D4702D6D-3EE3-370E-D76E-3D93D4B6B9E1}"/>
              </a:ext>
            </a:extLst>
          </p:cNvPr>
          <p:cNvSpPr>
            <a:spLocks noGrp="1"/>
          </p:cNvSpPr>
          <p:nvPr>
            <p:ph type="sldNum" sz="quarter" idx="5"/>
          </p:nvPr>
        </p:nvSpPr>
        <p:spPr/>
        <p:txBody>
          <a:bodyPr/>
          <a:lstStyle/>
          <a:p>
            <a:fld id="{9C29DBC2-9E02-5E40-AB1B-E3E16E5FC60E}" type="slidenum">
              <a:rPr lang="nl-NL" smtClean="0"/>
              <a:t>18</a:t>
            </a:fld>
            <a:endParaRPr lang="nl-NL"/>
          </a:p>
        </p:txBody>
      </p:sp>
    </p:spTree>
    <p:extLst>
      <p:ext uri="{BB962C8B-B14F-4D97-AF65-F5344CB8AC3E}">
        <p14:creationId xmlns:p14="http://schemas.microsoft.com/office/powerpoint/2010/main" val="482503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33F1E-C921-60D4-6B0D-3E62DDE5A5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60E7592-60DF-7911-AB75-241B52517C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B8C1B22-468F-EFD2-EDD9-429FAC044A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D0FF368F-0981-4640-B99E-13F9288DE1BE}"/>
              </a:ext>
            </a:extLst>
          </p:cNvPr>
          <p:cNvSpPr>
            <a:spLocks noGrp="1"/>
          </p:cNvSpPr>
          <p:nvPr>
            <p:ph type="sldNum" sz="quarter" idx="5"/>
          </p:nvPr>
        </p:nvSpPr>
        <p:spPr/>
        <p:txBody>
          <a:bodyPr/>
          <a:lstStyle/>
          <a:p>
            <a:fld id="{9C29DBC2-9E02-5E40-AB1B-E3E16E5FC60E}" type="slidenum">
              <a:rPr lang="nl-NL" smtClean="0"/>
              <a:t>19</a:t>
            </a:fld>
            <a:endParaRPr lang="nl-NL"/>
          </a:p>
        </p:txBody>
      </p:sp>
    </p:spTree>
    <p:extLst>
      <p:ext uri="{BB962C8B-B14F-4D97-AF65-F5344CB8AC3E}">
        <p14:creationId xmlns:p14="http://schemas.microsoft.com/office/powerpoint/2010/main" val="3864844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94DDA-8F05-1C6E-62C5-D42DFE89ECE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407D6E0-9F42-9480-927B-9299C0562F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6BBCDAE-CB2A-C4AE-9380-67AE20A8F7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A0C4BF90-45CD-201A-1BE1-E3A803B2D8B8}"/>
              </a:ext>
            </a:extLst>
          </p:cNvPr>
          <p:cNvSpPr>
            <a:spLocks noGrp="1"/>
          </p:cNvSpPr>
          <p:nvPr>
            <p:ph type="sldNum" sz="quarter" idx="5"/>
          </p:nvPr>
        </p:nvSpPr>
        <p:spPr/>
        <p:txBody>
          <a:bodyPr/>
          <a:lstStyle/>
          <a:p>
            <a:fld id="{9C29DBC2-9E02-5E40-AB1B-E3E16E5FC60E}" type="slidenum">
              <a:rPr lang="nl-NL" smtClean="0"/>
              <a:t>20</a:t>
            </a:fld>
            <a:endParaRPr lang="nl-NL"/>
          </a:p>
        </p:txBody>
      </p:sp>
    </p:spTree>
    <p:extLst>
      <p:ext uri="{BB962C8B-B14F-4D97-AF65-F5344CB8AC3E}">
        <p14:creationId xmlns:p14="http://schemas.microsoft.com/office/powerpoint/2010/main" val="3152227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B2D69-6955-DF1A-4481-CA35C10672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247327-1006-E94F-A09E-DC5B69F2E37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76923A9-D4D8-4900-452D-842961D0A1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37FC23A3-9133-EA25-7BD4-A4CC9CC8EE02}"/>
              </a:ext>
            </a:extLst>
          </p:cNvPr>
          <p:cNvSpPr>
            <a:spLocks noGrp="1"/>
          </p:cNvSpPr>
          <p:nvPr>
            <p:ph type="sldNum" sz="quarter" idx="5"/>
          </p:nvPr>
        </p:nvSpPr>
        <p:spPr/>
        <p:txBody>
          <a:bodyPr/>
          <a:lstStyle/>
          <a:p>
            <a:fld id="{9C29DBC2-9E02-5E40-AB1B-E3E16E5FC60E}" type="slidenum">
              <a:rPr lang="nl-NL" smtClean="0"/>
              <a:t>21</a:t>
            </a:fld>
            <a:endParaRPr lang="nl-NL"/>
          </a:p>
        </p:txBody>
      </p:sp>
    </p:spTree>
    <p:extLst>
      <p:ext uri="{BB962C8B-B14F-4D97-AF65-F5344CB8AC3E}">
        <p14:creationId xmlns:p14="http://schemas.microsoft.com/office/powerpoint/2010/main" val="1160649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DDA34-025F-870C-856B-AAA8650B3D0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0DCF8A5-8806-4182-AA80-DC5FDD1C4C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6FC2F2-27C3-D255-C75E-47FC0B558880}"/>
              </a:ext>
            </a:extLst>
          </p:cNvPr>
          <p:cNvSpPr>
            <a:spLocks noGrp="1"/>
          </p:cNvSpPr>
          <p:nvPr>
            <p:ph type="body" idx="1"/>
          </p:nvPr>
        </p:nvSpPr>
        <p:spPr/>
        <p:txBody>
          <a:bodyPr/>
          <a:lstStyle/>
          <a:p>
            <a:pPr eaLnBrk="1" hangingPunct="1">
              <a:spcBef>
                <a:spcPct val="0"/>
              </a:spcBef>
            </a:pPr>
            <a:r>
              <a:rPr lang="nl-NL" altLang="nl-NL" dirty="0" err="1"/>
              <a:t>https</a:t>
            </a:r>
            <a:r>
              <a:rPr lang="nl-NL" altLang="nl-NL" dirty="0"/>
              <a:t>://</a:t>
            </a:r>
            <a:r>
              <a:rPr lang="nl-NL" altLang="nl-NL" dirty="0" err="1"/>
              <a:t>www.nlarbeidsinspectie.nl</a:t>
            </a:r>
            <a:r>
              <a:rPr lang="nl-NL" altLang="nl-NL" dirty="0"/>
              <a:t>/publicaties/rapporten/2024/08/26/monitor-arbeidsongevallen-2023</a:t>
            </a:r>
          </a:p>
          <a:p>
            <a:pPr eaLnBrk="1" hangingPunct="1">
              <a:spcBef>
                <a:spcPct val="0"/>
              </a:spcBef>
            </a:pPr>
            <a:r>
              <a:rPr lang="nl-NL" altLang="nl-NL" dirty="0"/>
              <a:t>Het ongevalstype ‘In contact met arbeidsmiddel of object’ komt vaak voor in de sector Industrie (42% van de ongevallen in die sector). Hierbij gaat het in het merendeel van de gevallen om ongevallen waarbij het slachtoffer in contact kwam met bewegende delen van een machine (69%).</a:t>
            </a:r>
          </a:p>
        </p:txBody>
      </p:sp>
      <p:sp>
        <p:nvSpPr>
          <p:cNvPr id="4" name="Tijdelijke aanduiding voor dianummer 3">
            <a:extLst>
              <a:ext uri="{FF2B5EF4-FFF2-40B4-BE49-F238E27FC236}">
                <a16:creationId xmlns:a16="http://schemas.microsoft.com/office/drawing/2014/main" id="{D24009D4-BCC8-49F4-790D-6E86D7F8DA39}"/>
              </a:ext>
            </a:extLst>
          </p:cNvPr>
          <p:cNvSpPr>
            <a:spLocks noGrp="1"/>
          </p:cNvSpPr>
          <p:nvPr>
            <p:ph type="sldNum" sz="quarter" idx="5"/>
          </p:nvPr>
        </p:nvSpPr>
        <p:spPr/>
        <p:txBody>
          <a:bodyPr/>
          <a:lstStyle/>
          <a:p>
            <a:fld id="{9C29DBC2-9E02-5E40-AB1B-E3E16E5FC60E}" type="slidenum">
              <a:rPr lang="nl-NL" smtClean="0"/>
              <a:t>4</a:t>
            </a:fld>
            <a:endParaRPr lang="nl-NL"/>
          </a:p>
        </p:txBody>
      </p:sp>
    </p:spTree>
    <p:extLst>
      <p:ext uri="{BB962C8B-B14F-4D97-AF65-F5344CB8AC3E}">
        <p14:creationId xmlns:p14="http://schemas.microsoft.com/office/powerpoint/2010/main" val="2364980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3F9F0-D1AA-87F5-C6C9-6A9D37D8B08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C95F52-A3E3-47F6-219E-3F4924C3E6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F7D62E5-1717-E8C3-437D-F3CB51FFAA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9A1E6BF4-231A-1F64-22C2-4CBF0D4B76E8}"/>
              </a:ext>
            </a:extLst>
          </p:cNvPr>
          <p:cNvSpPr>
            <a:spLocks noGrp="1"/>
          </p:cNvSpPr>
          <p:nvPr>
            <p:ph type="sldNum" sz="quarter" idx="5"/>
          </p:nvPr>
        </p:nvSpPr>
        <p:spPr/>
        <p:txBody>
          <a:bodyPr/>
          <a:lstStyle/>
          <a:p>
            <a:fld id="{9C29DBC2-9E02-5E40-AB1B-E3E16E5FC60E}" type="slidenum">
              <a:rPr lang="nl-NL" smtClean="0"/>
              <a:t>22</a:t>
            </a:fld>
            <a:endParaRPr lang="nl-NL"/>
          </a:p>
        </p:txBody>
      </p:sp>
    </p:spTree>
    <p:extLst>
      <p:ext uri="{BB962C8B-B14F-4D97-AF65-F5344CB8AC3E}">
        <p14:creationId xmlns:p14="http://schemas.microsoft.com/office/powerpoint/2010/main" val="3165013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038A-D3D9-83EC-F000-0626671E123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775BFD4-4039-6C95-2E65-D132D4BF2DF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76514C0-7B6C-0512-CA68-64888F47D1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5B080A2A-FDB1-B7BB-7FFF-8F9B8AD81DFD}"/>
              </a:ext>
            </a:extLst>
          </p:cNvPr>
          <p:cNvSpPr>
            <a:spLocks noGrp="1"/>
          </p:cNvSpPr>
          <p:nvPr>
            <p:ph type="sldNum" sz="quarter" idx="5"/>
          </p:nvPr>
        </p:nvSpPr>
        <p:spPr/>
        <p:txBody>
          <a:bodyPr/>
          <a:lstStyle/>
          <a:p>
            <a:fld id="{9C29DBC2-9E02-5E40-AB1B-E3E16E5FC60E}" type="slidenum">
              <a:rPr lang="nl-NL" smtClean="0"/>
              <a:t>23</a:t>
            </a:fld>
            <a:endParaRPr lang="nl-NL"/>
          </a:p>
        </p:txBody>
      </p:sp>
    </p:spTree>
    <p:extLst>
      <p:ext uri="{BB962C8B-B14F-4D97-AF65-F5344CB8AC3E}">
        <p14:creationId xmlns:p14="http://schemas.microsoft.com/office/powerpoint/2010/main" val="2044984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5</a:t>
            </a:fld>
            <a:endParaRPr lang="nl-NL"/>
          </a:p>
        </p:txBody>
      </p:sp>
    </p:spTree>
    <p:extLst>
      <p:ext uri="{BB962C8B-B14F-4D97-AF65-F5344CB8AC3E}">
        <p14:creationId xmlns:p14="http://schemas.microsoft.com/office/powerpoint/2010/main" val="1211343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0A949-70DF-BB55-A68B-3A687EA30A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55E5781-53E6-2271-7599-EAB71D09A31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C1CE9B6-0EF9-B3E0-9305-EC8DA4DF416C}"/>
              </a:ext>
            </a:extLst>
          </p:cNvPr>
          <p:cNvSpPr>
            <a:spLocks noGrp="1"/>
          </p:cNvSpPr>
          <p:nvPr>
            <p:ph type="body" idx="1"/>
          </p:nvPr>
        </p:nvSpPr>
        <p:spPr/>
        <p:txBody>
          <a:bodyPr/>
          <a:lstStyle/>
          <a:p>
            <a:pPr eaLnBrk="1" hangingPunct="1">
              <a:defRPr/>
            </a:pPr>
            <a:r>
              <a:rPr lang="nl-NL" dirty="0">
                <a:cs typeface="+mn-cs"/>
              </a:rPr>
              <a:t>Antwoord A is juist</a:t>
            </a:r>
          </a:p>
        </p:txBody>
      </p:sp>
      <p:sp>
        <p:nvSpPr>
          <p:cNvPr id="4" name="Tijdelijke aanduiding voor dianummer 3">
            <a:extLst>
              <a:ext uri="{FF2B5EF4-FFF2-40B4-BE49-F238E27FC236}">
                <a16:creationId xmlns:a16="http://schemas.microsoft.com/office/drawing/2014/main" id="{EF254664-9756-BCF7-B1ED-868C2F6663D2}"/>
              </a:ext>
            </a:extLst>
          </p:cNvPr>
          <p:cNvSpPr>
            <a:spLocks noGrp="1"/>
          </p:cNvSpPr>
          <p:nvPr>
            <p:ph type="sldNum" sz="quarter" idx="5"/>
          </p:nvPr>
        </p:nvSpPr>
        <p:spPr/>
        <p:txBody>
          <a:bodyPr/>
          <a:lstStyle/>
          <a:p>
            <a:fld id="{9C29DBC2-9E02-5E40-AB1B-E3E16E5FC60E}" type="slidenum">
              <a:rPr lang="nl-NL" smtClean="0"/>
              <a:t>6</a:t>
            </a:fld>
            <a:endParaRPr lang="nl-NL"/>
          </a:p>
        </p:txBody>
      </p:sp>
    </p:spTree>
    <p:extLst>
      <p:ext uri="{BB962C8B-B14F-4D97-AF65-F5344CB8AC3E}">
        <p14:creationId xmlns:p14="http://schemas.microsoft.com/office/powerpoint/2010/main" val="1380229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1A157-E857-38CD-5395-DC680A12E3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2471ABA-08D6-1076-A67B-32AFCB1A313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B181407-D711-8A34-8512-DDA2BD6197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cs typeface="+mn-cs"/>
              </a:rPr>
              <a:t>Antwoord A is juist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E20F82C3-9505-7773-421F-0A052D17FABC}"/>
              </a:ext>
            </a:extLst>
          </p:cNvPr>
          <p:cNvSpPr>
            <a:spLocks noGrp="1"/>
          </p:cNvSpPr>
          <p:nvPr>
            <p:ph type="sldNum" sz="quarter" idx="5"/>
          </p:nvPr>
        </p:nvSpPr>
        <p:spPr/>
        <p:txBody>
          <a:bodyPr/>
          <a:lstStyle/>
          <a:p>
            <a:fld id="{9C29DBC2-9E02-5E40-AB1B-E3E16E5FC60E}" type="slidenum">
              <a:rPr lang="nl-NL" smtClean="0"/>
              <a:t>7</a:t>
            </a:fld>
            <a:endParaRPr lang="nl-NL"/>
          </a:p>
        </p:txBody>
      </p:sp>
    </p:spTree>
    <p:extLst>
      <p:ext uri="{BB962C8B-B14F-4D97-AF65-F5344CB8AC3E}">
        <p14:creationId xmlns:p14="http://schemas.microsoft.com/office/powerpoint/2010/main" val="3257025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2386A-E5EF-C1D1-C4AC-1AE21F9141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A6DA45B-A2ED-C08C-0361-B6161A8F5A9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67AC5F0-9B29-23C7-6F3E-42AAE40A58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8D2C1687-9B42-418E-74EC-589115BB0E1C}"/>
              </a:ext>
            </a:extLst>
          </p:cNvPr>
          <p:cNvSpPr>
            <a:spLocks noGrp="1"/>
          </p:cNvSpPr>
          <p:nvPr>
            <p:ph type="sldNum" sz="quarter" idx="5"/>
          </p:nvPr>
        </p:nvSpPr>
        <p:spPr/>
        <p:txBody>
          <a:bodyPr/>
          <a:lstStyle/>
          <a:p>
            <a:fld id="{9C29DBC2-9E02-5E40-AB1B-E3E16E5FC60E}" type="slidenum">
              <a:rPr lang="nl-NL" smtClean="0"/>
              <a:t>8</a:t>
            </a:fld>
            <a:endParaRPr lang="nl-NL"/>
          </a:p>
        </p:txBody>
      </p:sp>
    </p:spTree>
    <p:extLst>
      <p:ext uri="{BB962C8B-B14F-4D97-AF65-F5344CB8AC3E}">
        <p14:creationId xmlns:p14="http://schemas.microsoft.com/office/powerpoint/2010/main" val="553166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latin typeface="Verdana"/>
              <a:ea typeface="ＭＳ Ｐゴシック"/>
            </a:endParaRP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9</a:t>
            </a:fld>
            <a:endParaRPr lang="nl-NL"/>
          </a:p>
        </p:txBody>
      </p:sp>
    </p:spTree>
    <p:extLst>
      <p:ext uri="{BB962C8B-B14F-4D97-AF65-F5344CB8AC3E}">
        <p14:creationId xmlns:p14="http://schemas.microsoft.com/office/powerpoint/2010/main" val="4197321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2973E-8955-E0D1-5ECF-AFA4B8A893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8256738-E71F-F49E-E2FF-EE0F8568DEB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7707FEB-7015-A412-2EF2-7A673EA735CA}"/>
              </a:ext>
            </a:extLst>
          </p:cNvPr>
          <p:cNvSpPr>
            <a:spLocks noGrp="1"/>
          </p:cNvSpPr>
          <p:nvPr>
            <p:ph type="body" idx="1"/>
          </p:nvPr>
        </p:nvSpPr>
        <p:spPr/>
        <p:txBody>
          <a:bodyPr/>
          <a:lstStyle/>
          <a:p>
            <a:pPr eaLnBrk="1" hangingPunct="1">
              <a:defRPr/>
            </a:pPr>
            <a:r>
              <a:rPr lang="nl-NL" dirty="0">
                <a:cs typeface="+mn-cs"/>
              </a:rPr>
              <a:t>Links boven: gezonde haarcellen/trilhaartjes</a:t>
            </a:r>
          </a:p>
          <a:p>
            <a:pPr eaLnBrk="1" hangingPunct="1">
              <a:defRPr/>
            </a:pPr>
            <a:r>
              <a:rPr lang="nl-NL" b="0" i="0" dirty="0">
                <a:solidFill>
                  <a:srgbClr val="656565"/>
                </a:solidFill>
                <a:effectLst/>
                <a:latin typeface="Open Sans" panose="020B0606030504020204" pitchFamily="34" charset="0"/>
              </a:rPr>
              <a:t>Het gaat allemaal om de trilhaartjes in het binnenoor. Die zijn continu bezig met het verwerken van geluid, want geluid is er altijd en overal. </a:t>
            </a:r>
          </a:p>
          <a:p>
            <a:pPr eaLnBrk="1" hangingPunct="1">
              <a:defRPr/>
            </a:pPr>
            <a:r>
              <a:rPr lang="nl-NL" b="0" i="0" dirty="0">
                <a:solidFill>
                  <a:srgbClr val="656565"/>
                </a:solidFill>
                <a:effectLst/>
                <a:latin typeface="Open Sans" panose="020B0606030504020204" pitchFamily="34" charset="0"/>
              </a:rPr>
              <a:t>Harde geluiden, vanaf 80 decibel, kunnen het gehoor beschadigen. De trilhaartjes raken overbelast door de geluidsdruk en gaan kapot. Hierdoor kunnen ze verkeerde signalen door gaan geven, voorbeeld: </a:t>
            </a:r>
            <a:r>
              <a:rPr lang="nl-NL" b="0" i="0" dirty="0" err="1">
                <a:solidFill>
                  <a:srgbClr val="656565"/>
                </a:solidFill>
                <a:effectLst/>
                <a:latin typeface="Open Sans" panose="020B0606030504020204" pitchFamily="34" charset="0"/>
              </a:rPr>
              <a:t>tinitus</a:t>
            </a:r>
            <a:r>
              <a:rPr lang="nl-NL" b="0" i="0" dirty="0">
                <a:solidFill>
                  <a:srgbClr val="656565"/>
                </a:solidFill>
                <a:effectLst/>
                <a:latin typeface="Open Sans" panose="020B0606030504020204" pitchFamily="34" charset="0"/>
              </a:rPr>
              <a:t>.</a:t>
            </a:r>
            <a:endParaRPr lang="nl-NL" dirty="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latin typeface="Verdana"/>
              <a:ea typeface="ＭＳ Ｐゴシック"/>
            </a:endParaRPr>
          </a:p>
        </p:txBody>
      </p:sp>
      <p:sp>
        <p:nvSpPr>
          <p:cNvPr id="4" name="Tijdelijke aanduiding voor dianummer 3">
            <a:extLst>
              <a:ext uri="{FF2B5EF4-FFF2-40B4-BE49-F238E27FC236}">
                <a16:creationId xmlns:a16="http://schemas.microsoft.com/office/drawing/2014/main" id="{53ADC795-B5AA-03D2-93F1-298A1FF79949}"/>
              </a:ext>
            </a:extLst>
          </p:cNvPr>
          <p:cNvSpPr>
            <a:spLocks noGrp="1"/>
          </p:cNvSpPr>
          <p:nvPr>
            <p:ph type="sldNum" sz="quarter" idx="5"/>
          </p:nvPr>
        </p:nvSpPr>
        <p:spPr/>
        <p:txBody>
          <a:bodyPr/>
          <a:lstStyle/>
          <a:p>
            <a:fld id="{9C29DBC2-9E02-5E40-AB1B-E3E16E5FC60E}" type="slidenum">
              <a:rPr lang="nl-NL" smtClean="0"/>
              <a:t>10</a:t>
            </a:fld>
            <a:endParaRPr lang="nl-NL"/>
          </a:p>
        </p:txBody>
      </p:sp>
    </p:spTree>
    <p:extLst>
      <p:ext uri="{BB962C8B-B14F-4D97-AF65-F5344CB8AC3E}">
        <p14:creationId xmlns:p14="http://schemas.microsoft.com/office/powerpoint/2010/main" val="1136921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D5037-AD93-C942-787D-56B79713A68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9AAEBC6-C4C2-767B-458B-CF270816663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88D3E77-E509-4E98-D86B-DF32F7370C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5A4AA17E-B8AA-E337-CEB0-73B585D75AC8}"/>
              </a:ext>
            </a:extLst>
          </p:cNvPr>
          <p:cNvSpPr>
            <a:spLocks noGrp="1"/>
          </p:cNvSpPr>
          <p:nvPr>
            <p:ph type="sldNum" sz="quarter" idx="5"/>
          </p:nvPr>
        </p:nvSpPr>
        <p:spPr/>
        <p:txBody>
          <a:bodyPr/>
          <a:lstStyle/>
          <a:p>
            <a:fld id="{9C29DBC2-9E02-5E40-AB1B-E3E16E5FC60E}" type="slidenum">
              <a:rPr lang="nl-NL" smtClean="0"/>
              <a:t>11</a:t>
            </a:fld>
            <a:endParaRPr lang="nl-NL"/>
          </a:p>
        </p:txBody>
      </p:sp>
    </p:spTree>
    <p:extLst>
      <p:ext uri="{BB962C8B-B14F-4D97-AF65-F5344CB8AC3E}">
        <p14:creationId xmlns:p14="http://schemas.microsoft.com/office/powerpoint/2010/main" val="1812401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903CF-E40F-AD8D-F38D-5612A9EA35BE}"/>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3" name="Ondertitel 2">
            <a:extLst>
              <a:ext uri="{FF2B5EF4-FFF2-40B4-BE49-F238E27FC236}">
                <a16:creationId xmlns:a16="http://schemas.microsoft.com/office/drawing/2014/main" id="{8B0F0C89-A1BE-A078-D52C-0FC23138D0A9}"/>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20271333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74269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199294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502057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393150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44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084868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462577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1397704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883034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4680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6C9FE9-8AEB-CF6C-83D7-DF4E903598AE}"/>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D5C62901-FF00-CD34-E0F0-95D37F8BFF1F}"/>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014119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3748278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1536274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5597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052504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5265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88C6D-6C2C-D49C-FAF0-A2AF0322E86D}"/>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68A0DD0E-58D0-54DC-C29E-8F2E6DE8F0F2}"/>
              </a:ext>
            </a:extLst>
          </p:cNvPr>
          <p:cNvSpPr>
            <a:spLocks noGrp="1"/>
          </p:cNvSpPr>
          <p:nvPr>
            <p:ph sz="half" idx="1"/>
          </p:nvPr>
        </p:nvSpPr>
        <p:spPr>
          <a:xfrm>
            <a:off x="838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093C59C1-87C1-6413-A1E2-18BD1C38A208}"/>
              </a:ext>
            </a:extLst>
          </p:cNvPr>
          <p:cNvSpPr>
            <a:spLocks noGrp="1"/>
          </p:cNvSpPr>
          <p:nvPr>
            <p:ph sz="half" idx="2"/>
          </p:nvPr>
        </p:nvSpPr>
        <p:spPr>
          <a:xfrm>
            <a:off x="6172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40381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84C65-8B7C-D016-31F8-BBD1B58FCEA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86E5838-03B0-09BA-56AE-AC24D76B7B0B}"/>
              </a:ext>
            </a:extLst>
          </p:cNvPr>
          <p:cNvSpPr>
            <a:spLocks noGrp="1"/>
          </p:cNvSpPr>
          <p:nvPr>
            <p:ph type="body" idx="1"/>
          </p:nvPr>
        </p:nvSpPr>
        <p:spPr>
          <a:xfrm>
            <a:off x="83978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51874D1F-CC25-10E7-81E0-E10D5F16D7D2}"/>
              </a:ext>
            </a:extLst>
          </p:cNvPr>
          <p:cNvSpPr>
            <a:spLocks noGrp="1"/>
          </p:cNvSpPr>
          <p:nvPr>
            <p:ph sz="half" idx="2"/>
          </p:nvPr>
        </p:nvSpPr>
        <p:spPr>
          <a:xfrm>
            <a:off x="839788"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34B8AA2-FFA9-296A-8EEE-43019FA8F0EB}"/>
              </a:ext>
            </a:extLst>
          </p:cNvPr>
          <p:cNvSpPr>
            <a:spLocks noGrp="1"/>
          </p:cNvSpPr>
          <p:nvPr>
            <p:ph type="body" sz="quarter" idx="3"/>
          </p:nvPr>
        </p:nvSpPr>
        <p:spPr>
          <a:xfrm>
            <a:off x="617220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Tijdelijke aanduiding voor inhoud 5">
            <a:extLst>
              <a:ext uri="{FF2B5EF4-FFF2-40B4-BE49-F238E27FC236}">
                <a16:creationId xmlns:a16="http://schemas.microsoft.com/office/drawing/2014/main" id="{06C3EEE7-4C50-B91A-3D31-247759EFA5EF}"/>
              </a:ext>
            </a:extLst>
          </p:cNvPr>
          <p:cNvSpPr>
            <a:spLocks noGrp="1"/>
          </p:cNvSpPr>
          <p:nvPr>
            <p:ph sz="quarter" idx="4"/>
          </p:nvPr>
        </p:nvSpPr>
        <p:spPr>
          <a:xfrm>
            <a:off x="6172200" y="2505075"/>
            <a:ext cx="5183188"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72819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3B295-4B93-27DD-7A5F-4649780BA231}"/>
              </a:ext>
            </a:extLst>
          </p:cNvPr>
          <p:cNvSpPr>
            <a:spLocks noGrp="1"/>
          </p:cNvSpPr>
          <p:nvPr>
            <p:ph type="title"/>
          </p:nvPr>
        </p:nvSpPr>
        <p:spPr>
          <a:xfrm>
            <a:off x="838200" y="599608"/>
            <a:ext cx="10515600" cy="906904"/>
          </a:xfrm>
        </p:spPr>
        <p:txBody>
          <a:bodyPr/>
          <a:lstStyle/>
          <a:p>
            <a:r>
              <a:rPr lang="nl-NL" dirty="0"/>
              <a:t>Klik om stijl te bewerken</a:t>
            </a:r>
          </a:p>
        </p:txBody>
      </p:sp>
    </p:spTree>
    <p:extLst>
      <p:ext uri="{BB962C8B-B14F-4D97-AF65-F5344CB8AC3E}">
        <p14:creationId xmlns:p14="http://schemas.microsoft.com/office/powerpoint/2010/main" val="171546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48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AFC75-0219-2F44-E0BF-A49B68C3AC2A}"/>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3" name="Tijdelijke aanduiding voor inhoud 2">
            <a:extLst>
              <a:ext uri="{FF2B5EF4-FFF2-40B4-BE49-F238E27FC236}">
                <a16:creationId xmlns:a16="http://schemas.microsoft.com/office/drawing/2014/main" id="{4B2704AC-6C53-DD61-08CC-4329C24E9A7F}"/>
              </a:ext>
            </a:extLst>
          </p:cNvPr>
          <p:cNvSpPr>
            <a:spLocks noGrp="1"/>
          </p:cNvSpPr>
          <p:nvPr>
            <p:ph idx="1"/>
          </p:nvPr>
        </p:nvSpPr>
        <p:spPr>
          <a:xfrm>
            <a:off x="5183188" y="987425"/>
            <a:ext cx="6172200" cy="4873625"/>
          </a:xfrm>
        </p:spPr>
        <p:txBody>
          <a:bodyPr>
            <a:normAutofit/>
          </a:bodyPr>
          <a:lstStyle>
            <a:lvl1pPr>
              <a:defRPr sz="1400"/>
            </a:lvl1pPr>
            <a:lvl2pPr>
              <a:defRPr sz="1400"/>
            </a:lvl2pPr>
            <a:lvl3pPr>
              <a:defRPr sz="1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tekst 3">
            <a:extLst>
              <a:ext uri="{FF2B5EF4-FFF2-40B4-BE49-F238E27FC236}">
                <a16:creationId xmlns:a16="http://schemas.microsoft.com/office/drawing/2014/main" id="{F79653E8-37E4-C7CF-91D7-656DC55D0160}"/>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380937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B08A3BAC-1495-8167-5DEE-1B810287D9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8" name="Titel 1">
            <a:extLst>
              <a:ext uri="{FF2B5EF4-FFF2-40B4-BE49-F238E27FC236}">
                <a16:creationId xmlns:a16="http://schemas.microsoft.com/office/drawing/2014/main" id="{7A551EE5-4177-89A1-04CB-E4EB9F7C559E}"/>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9" name="Tijdelijke aanduiding voor tekst 3">
            <a:extLst>
              <a:ext uri="{FF2B5EF4-FFF2-40B4-BE49-F238E27FC236}">
                <a16:creationId xmlns:a16="http://schemas.microsoft.com/office/drawing/2014/main" id="{F548E75D-E2F0-7354-97E2-BD7A8A3730C4}"/>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1341403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6364749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5C343283-DAB4-CD4E-B9A5-9033E036D787}"/>
              </a:ext>
            </a:extLst>
          </p:cNvPr>
          <p:cNvPicPr>
            <a:picLocks noChangeAspect="1"/>
          </p:cNvPicPr>
          <p:nvPr userDrawn="1"/>
        </p:nvPicPr>
        <p:blipFill>
          <a:blip r:embed="rId10"/>
          <a:stretch>
            <a:fillRect/>
          </a:stretch>
        </p:blipFill>
        <p:spPr>
          <a:xfrm flipH="1">
            <a:off x="0" y="6356350"/>
            <a:ext cx="8597348" cy="501650"/>
          </a:xfrm>
          <a:prstGeom prst="rect">
            <a:avLst/>
          </a:prstGeom>
        </p:spPr>
      </p:pic>
      <p:sp>
        <p:nvSpPr>
          <p:cNvPr id="2" name="Tijdelijke aanduiding voor titel 1">
            <a:extLst>
              <a:ext uri="{FF2B5EF4-FFF2-40B4-BE49-F238E27FC236}">
                <a16:creationId xmlns:a16="http://schemas.microsoft.com/office/drawing/2014/main" id="{35EBA499-CB8E-8757-6CE8-509E86DAB95F}"/>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253A547-C78D-7C22-67AB-F89665D807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13" name="Afbeelding 12" descr="Afbeelding met Lettertype, Graphics, grafische vormgeving, logo&#10;&#10;Automatisch gegenereerde beschrijving">
            <a:extLst>
              <a:ext uri="{FF2B5EF4-FFF2-40B4-BE49-F238E27FC236}">
                <a16:creationId xmlns:a16="http://schemas.microsoft.com/office/drawing/2014/main" id="{947DEBA7-211F-B70A-6896-42CE64A25612}"/>
              </a:ext>
            </a:extLst>
          </p:cNvPr>
          <p:cNvPicPr>
            <a:picLocks noChangeAspect="1"/>
          </p:cNvPicPr>
          <p:nvPr userDrawn="1"/>
        </p:nvPicPr>
        <p:blipFill>
          <a:blip r:embed="rId11"/>
          <a:stretch>
            <a:fillRect/>
          </a:stretch>
        </p:blipFill>
        <p:spPr>
          <a:xfrm>
            <a:off x="9485037" y="6232294"/>
            <a:ext cx="1868763" cy="535494"/>
          </a:xfrm>
          <a:prstGeom prst="rect">
            <a:avLst/>
          </a:prstGeom>
        </p:spPr>
      </p:pic>
      <p:pic>
        <p:nvPicPr>
          <p:cNvPr id="10" name="Afbeelding 9">
            <a:extLst>
              <a:ext uri="{FF2B5EF4-FFF2-40B4-BE49-F238E27FC236}">
                <a16:creationId xmlns:a16="http://schemas.microsoft.com/office/drawing/2014/main" id="{A77BF7DD-20FA-1880-7BD6-C0400D5FB3DF}"/>
              </a:ext>
            </a:extLst>
          </p:cNvPr>
          <p:cNvPicPr>
            <a:picLocks noChangeAspect="1"/>
          </p:cNvPicPr>
          <p:nvPr userDrawn="1"/>
        </p:nvPicPr>
        <p:blipFill>
          <a:blip r:embed="rId12"/>
          <a:stretch>
            <a:fillRect/>
          </a:stretch>
        </p:blipFill>
        <p:spPr>
          <a:xfrm>
            <a:off x="919371" y="6460672"/>
            <a:ext cx="6415708" cy="269917"/>
          </a:xfrm>
          <a:prstGeom prst="rect">
            <a:avLst/>
          </a:prstGeom>
        </p:spPr>
      </p:pic>
    </p:spTree>
    <p:extLst>
      <p:ext uri="{BB962C8B-B14F-4D97-AF65-F5344CB8AC3E}">
        <p14:creationId xmlns:p14="http://schemas.microsoft.com/office/powerpoint/2010/main" val="263122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3000" b="1" i="0"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2" name="Afbeelding 1">
            <a:extLst>
              <a:ext uri="{FF2B5EF4-FFF2-40B4-BE49-F238E27FC236}">
                <a16:creationId xmlns:a16="http://schemas.microsoft.com/office/drawing/2014/main" id="{64D8CFF1-C3F7-B36C-11EC-8DF4F0DF4FE2}"/>
              </a:ext>
            </a:extLst>
          </p:cNvPr>
          <p:cNvPicPr>
            <a:picLocks noChangeAspect="1"/>
          </p:cNvPicPr>
          <p:nvPr userDrawn="1"/>
        </p:nvPicPr>
        <p:blipFill>
          <a:blip r:embed="rId11"/>
          <a:stretch>
            <a:fillRect/>
          </a:stretch>
        </p:blipFill>
        <p:spPr>
          <a:xfrm flipH="1">
            <a:off x="0" y="6356350"/>
            <a:ext cx="8597348" cy="501650"/>
          </a:xfrm>
          <a:prstGeom prst="rect">
            <a:avLst/>
          </a:prstGeom>
        </p:spPr>
      </p:pic>
    </p:spTree>
    <p:extLst>
      <p:ext uri="{BB962C8B-B14F-4D97-AF65-F5344CB8AC3E}">
        <p14:creationId xmlns:p14="http://schemas.microsoft.com/office/powerpoint/2010/main" val="250523910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Lst>
  <p:txStyles>
    <p:title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64268909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xStyles>
    <p:titleStyle>
      <a:lvl1pPr algn="l" defTabSz="914400" rtl="0" eaLnBrk="1" latinLnBrk="0" hangingPunct="1">
        <a:lnSpc>
          <a:spcPct val="90000"/>
        </a:lnSpc>
        <a:spcBef>
          <a:spcPct val="0"/>
        </a:spcBef>
        <a:buNone/>
        <a:defRPr sz="3000" b="1"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2.mp3"/><Relationship Id="rId7"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Volumes\FREECOM%20HDD\5xBETER\Geluid\Toolbox%20geluid\NAPO%20filmpjes%20geluid\maak%20het%20niet%20erger.wmv" TargetMode="External"/><Relationship Id="rId1" Type="http://schemas.microsoft.com/office/2007/relationships/media" Target="\Volumes\FREECOM%20HDD\5xBETER\Geluid\Toolbox%20geluid\NAPO%20filmpjes%20geluid\maak%20het%20niet%20erger.wmv" TargetMode="External"/><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mailto:info@5xbeter.nl" TargetMode="External"/><Relationship Id="rId2" Type="http://schemas.openxmlformats.org/officeDocument/2006/relationships/image" Target="../media/image19.png"/><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hyperlink" Target="http://www.5xbeter.n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5xbeter.nl/" TargetMode="External"/><Relationship Id="rId2" Type="http://schemas.openxmlformats.org/officeDocument/2006/relationships/hyperlink" Target="mailto:info@5xbeter.nl" TargetMode="Externa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B208A-05ED-1F6E-E3CD-8C3FCFF021A8}"/>
              </a:ext>
            </a:extLst>
          </p:cNvPr>
          <p:cNvSpPr>
            <a:spLocks noGrp="1"/>
          </p:cNvSpPr>
          <p:nvPr>
            <p:ph type="ctrTitle"/>
          </p:nvPr>
        </p:nvSpPr>
        <p:spPr>
          <a:xfrm>
            <a:off x="843169" y="428233"/>
            <a:ext cx="10505661" cy="1002361"/>
          </a:xfrm>
        </p:spPr>
        <p:txBody>
          <a:bodyPr/>
          <a:lstStyle/>
          <a:p>
            <a:r>
              <a:rPr lang="nl-NL" dirty="0" err="1">
                <a:latin typeface="Arial" panose="020B0604020202020204" pitchFamily="34" charset="0"/>
                <a:cs typeface="Arial" panose="020B0604020202020204" pitchFamily="34" charset="0"/>
              </a:rPr>
              <a:t>Toolbox</a:t>
            </a:r>
            <a:br>
              <a:rPr lang="nl-NL" dirty="0">
                <a:latin typeface="Arial" panose="020B0604020202020204" pitchFamily="34" charset="0"/>
                <a:cs typeface="Arial" panose="020B0604020202020204" pitchFamily="34" charset="0"/>
              </a:rPr>
            </a:br>
            <a:r>
              <a:rPr lang="nl-NL" dirty="0">
                <a:latin typeface="Arial" panose="020B0604020202020204" pitchFamily="34" charset="0"/>
                <a:cs typeface="Arial" panose="020B0604020202020204" pitchFamily="34" charset="0"/>
              </a:rPr>
              <a:t>Schadelijk geluid</a:t>
            </a:r>
          </a:p>
        </p:txBody>
      </p:sp>
      <p:sp>
        <p:nvSpPr>
          <p:cNvPr id="3" name="Ondertitel 2">
            <a:extLst>
              <a:ext uri="{FF2B5EF4-FFF2-40B4-BE49-F238E27FC236}">
                <a16:creationId xmlns:a16="http://schemas.microsoft.com/office/drawing/2014/main" id="{61C324E1-BC5B-18EE-A0AD-DC4385409AF8}"/>
              </a:ext>
            </a:extLst>
          </p:cNvPr>
          <p:cNvSpPr>
            <a:spLocks noGrp="1"/>
          </p:cNvSpPr>
          <p:nvPr>
            <p:ph type="subTitle" idx="1"/>
          </p:nvPr>
        </p:nvSpPr>
        <p:spPr>
          <a:xfrm>
            <a:off x="843168" y="1430594"/>
            <a:ext cx="10505661" cy="366680"/>
          </a:xfrm>
        </p:spPr>
        <p:txBody>
          <a:bodyPr>
            <a:normAutofit/>
          </a:bodyPr>
          <a:lstStyle/>
          <a:p>
            <a:r>
              <a:rPr lang="nl-NL" sz="2000" dirty="0">
                <a:latin typeface="Arial" panose="020B0604020202020204" pitchFamily="34" charset="0"/>
                <a:cs typeface="Arial" panose="020B0604020202020204" pitchFamily="34" charset="0"/>
              </a:rPr>
              <a:t>Bedrijfsnaam en datum</a:t>
            </a:r>
          </a:p>
        </p:txBody>
      </p:sp>
      <p:sp>
        <p:nvSpPr>
          <p:cNvPr id="4" name="Rechthoek 3">
            <a:extLst>
              <a:ext uri="{FF2B5EF4-FFF2-40B4-BE49-F238E27FC236}">
                <a16:creationId xmlns:a16="http://schemas.microsoft.com/office/drawing/2014/main" id="{3DE84BC9-D223-C667-6F00-C9574FD55819}"/>
              </a:ext>
            </a:extLst>
          </p:cNvPr>
          <p:cNvSpPr/>
          <p:nvPr/>
        </p:nvSpPr>
        <p:spPr>
          <a:xfrm>
            <a:off x="843169" y="1954160"/>
            <a:ext cx="10505661" cy="38419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persoon, overdekt, kleding, person&#10;&#10;Automatisch gegenereerde beschrijving">
            <a:extLst>
              <a:ext uri="{FF2B5EF4-FFF2-40B4-BE49-F238E27FC236}">
                <a16:creationId xmlns:a16="http://schemas.microsoft.com/office/drawing/2014/main" id="{8B71212A-0FA8-FC56-BF60-45F276F297C9}"/>
              </a:ext>
            </a:extLst>
          </p:cNvPr>
          <p:cNvPicPr>
            <a:picLocks noChangeAspect="1"/>
          </p:cNvPicPr>
          <p:nvPr/>
        </p:nvPicPr>
        <p:blipFill>
          <a:blip r:embed="rId2"/>
          <a:srcRect t="8726"/>
          <a:stretch/>
        </p:blipFill>
        <p:spPr>
          <a:xfrm>
            <a:off x="843167" y="1954160"/>
            <a:ext cx="10505661" cy="3835584"/>
          </a:xfrm>
          <a:prstGeom prst="rect">
            <a:avLst/>
          </a:prstGeom>
        </p:spPr>
      </p:pic>
    </p:spTree>
    <p:extLst>
      <p:ext uri="{BB962C8B-B14F-4D97-AF65-F5344CB8AC3E}">
        <p14:creationId xmlns:p14="http://schemas.microsoft.com/office/powerpoint/2010/main" val="3815730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806ED-0092-E0B8-B592-42D8C4E1C7D6}"/>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7A90606A-299B-B0BE-9F3F-B33D021D3153}"/>
              </a:ext>
            </a:extLst>
          </p:cNvPr>
          <p:cNvGrpSpPr>
            <a:grpSpLocks/>
          </p:cNvGrpSpPr>
          <p:nvPr/>
        </p:nvGrpSpPr>
        <p:grpSpPr bwMode="auto">
          <a:xfrm>
            <a:off x="3227427" y="1138990"/>
            <a:ext cx="5863129" cy="4854008"/>
            <a:chOff x="567" y="1009"/>
            <a:chExt cx="3785" cy="3175"/>
          </a:xfrm>
        </p:grpSpPr>
        <p:pic>
          <p:nvPicPr>
            <p:cNvPr id="6" name="Picture 5" descr="oorzak2">
              <a:extLst>
                <a:ext uri="{FF2B5EF4-FFF2-40B4-BE49-F238E27FC236}">
                  <a16:creationId xmlns:a16="http://schemas.microsoft.com/office/drawing/2014/main" id="{5C2C77C5-5342-49A9-DC9A-5111A156A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 y="2687"/>
              <a:ext cx="1769" cy="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oorzak3">
              <a:extLst>
                <a:ext uri="{FF2B5EF4-FFF2-40B4-BE49-F238E27FC236}">
                  <a16:creationId xmlns:a16="http://schemas.microsoft.com/office/drawing/2014/main" id="{5CE413A7-44F3-15AD-40EF-780E1B4A5E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8" y="2687"/>
              <a:ext cx="1814" cy="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E4A9248B-45C3-424A-2F8C-483F009F64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 y="1026"/>
              <a:ext cx="1769" cy="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id="{3FA835D9-F88B-49D9-F481-DF6D24652D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8" y="1009"/>
              <a:ext cx="1814" cy="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Ondertitel 2">
            <a:extLst>
              <a:ext uri="{FF2B5EF4-FFF2-40B4-BE49-F238E27FC236}">
                <a16:creationId xmlns:a16="http://schemas.microsoft.com/office/drawing/2014/main" id="{DC8DD457-F5AD-9D46-6302-B62E117BF738}"/>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31CE802A-C6D2-8D05-3906-4FBCB436270C}"/>
              </a:ext>
            </a:extLst>
          </p:cNvPr>
          <p:cNvPicPr>
            <a:picLocks noChangeAspect="1"/>
          </p:cNvPicPr>
          <p:nvPr/>
        </p:nvPicPr>
        <p:blipFill>
          <a:blip r:embed="rId7"/>
          <a:srcRect l="48234" b="51404"/>
          <a:stretch/>
        </p:blipFill>
        <p:spPr>
          <a:xfrm>
            <a:off x="0" y="1411363"/>
            <a:ext cx="4023450" cy="960857"/>
          </a:xfrm>
          <a:prstGeom prst="rect">
            <a:avLst/>
          </a:prstGeom>
        </p:spPr>
      </p:pic>
      <p:sp>
        <p:nvSpPr>
          <p:cNvPr id="13" name="Titel 1">
            <a:extLst>
              <a:ext uri="{FF2B5EF4-FFF2-40B4-BE49-F238E27FC236}">
                <a16:creationId xmlns:a16="http://schemas.microsoft.com/office/drawing/2014/main" id="{BC40C11B-EC7F-BC95-0719-6127909B7C64}"/>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Schade aan haarcellen</a:t>
            </a:r>
            <a:endParaRPr lang="nl-NL" sz="2000" b="0" dirty="0">
              <a:solidFill>
                <a:schemeClr val="bg1"/>
              </a:solidFill>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DBCA497D-0085-75A5-3B93-25CCA72707BE}"/>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3093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24EA9-38DE-082B-A27F-5CDB021394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5E630A-BE21-58F4-C206-B6504E477C91}"/>
              </a:ext>
            </a:extLst>
          </p:cNvPr>
          <p:cNvSpPr>
            <a:spLocks noGrp="1"/>
          </p:cNvSpPr>
          <p:nvPr>
            <p:ph type="ctrTitle"/>
          </p:nvPr>
        </p:nvSpPr>
        <p:spPr>
          <a:xfrm>
            <a:off x="848139" y="2652886"/>
            <a:ext cx="10892757" cy="1438594"/>
          </a:xfrm>
        </p:spPr>
        <p:txBody>
          <a:bodyPr>
            <a:noAutofit/>
          </a:bodyPr>
          <a:lstStyle/>
          <a:p>
            <a:pPr marL="342900" indent="-342900" algn="l">
              <a:lnSpc>
                <a:spcPct val="100000"/>
              </a:lnSpc>
              <a:spcBef>
                <a:spcPts val="600"/>
              </a:spcBef>
              <a:spcAft>
                <a:spcPts val="1200"/>
              </a:spcAft>
              <a:buClr>
                <a:srgbClr val="E30613"/>
              </a:buClr>
              <a:buFont typeface="Arial" panose="020B0604020202020204" pitchFamily="34" charset="0"/>
              <a:buChar char="•"/>
              <a:defRPr/>
            </a:pPr>
            <a:r>
              <a:rPr lang="nl-NL" sz="2000" b="0" dirty="0">
                <a:solidFill>
                  <a:schemeClr val="tx1"/>
                </a:solidFill>
                <a:latin typeface="Arial" panose="020B0604020202020204" pitchFamily="34" charset="0"/>
                <a:cs typeface="Arial" panose="020B0604020202020204" pitchFamily="34" charset="0"/>
              </a:rPr>
              <a:t>Gehoorschade gaat geleidelijk:</a:t>
            </a:r>
            <a:br>
              <a:rPr lang="nl-NL" sz="2000" b="0" dirty="0">
                <a:solidFill>
                  <a:schemeClr val="tx1"/>
                </a:solidFill>
                <a:latin typeface="Arial" panose="020B0604020202020204" pitchFamily="34" charset="0"/>
                <a:cs typeface="Arial" panose="020B0604020202020204" pitchFamily="34" charset="0"/>
              </a:rPr>
            </a:br>
            <a:r>
              <a:rPr lang="nl-NL" sz="2000" b="0" dirty="0">
                <a:solidFill>
                  <a:schemeClr val="tx1"/>
                </a:solidFill>
                <a:latin typeface="Arial" panose="020B0604020202020204" pitchFamily="34" charset="0"/>
                <a:cs typeface="Arial" panose="020B0604020202020204" pitchFamily="34" charset="0"/>
              </a:rPr>
              <a:t>-	Tijdelijk gehoorverlies is al een belangrijk signaal.</a:t>
            </a:r>
            <a:br>
              <a:rPr lang="nl-NL" sz="2000" b="0" dirty="0">
                <a:solidFill>
                  <a:schemeClr val="tx1"/>
                </a:solidFill>
                <a:latin typeface="Arial" panose="020B0604020202020204" pitchFamily="34" charset="0"/>
                <a:cs typeface="Arial" panose="020B0604020202020204" pitchFamily="34" charset="0"/>
              </a:rPr>
            </a:br>
            <a:r>
              <a:rPr lang="nl-NL" sz="2000" b="0" dirty="0">
                <a:solidFill>
                  <a:schemeClr val="tx1"/>
                </a:solidFill>
                <a:latin typeface="Arial" panose="020B0604020202020204" pitchFamily="34" charset="0"/>
                <a:cs typeface="Arial" panose="020B0604020202020204" pitchFamily="34" charset="0"/>
              </a:rPr>
              <a:t>-	Blijvend gehoorverlies kan beginnen met oorsuizing en leiden tot onherstelbare schade 	aan haarcellen.</a:t>
            </a:r>
          </a:p>
        </p:txBody>
      </p:sp>
      <p:sp>
        <p:nvSpPr>
          <p:cNvPr id="3" name="Ondertitel 2">
            <a:extLst>
              <a:ext uri="{FF2B5EF4-FFF2-40B4-BE49-F238E27FC236}">
                <a16:creationId xmlns:a16="http://schemas.microsoft.com/office/drawing/2014/main" id="{AFEFE03A-D7DA-EBDF-9E09-5ED9A0ECC03F}"/>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91842907-53EE-4D09-AAFB-CB1DF52E1B19}"/>
              </a:ext>
            </a:extLst>
          </p:cNvPr>
          <p:cNvSpPr txBox="1">
            <a:spLocks/>
          </p:cNvSpPr>
          <p:nvPr/>
        </p:nvSpPr>
        <p:spPr>
          <a:xfrm>
            <a:off x="848139" y="4375756"/>
            <a:ext cx="10483106" cy="184410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spcBef>
                <a:spcPts val="600"/>
              </a:spcBef>
              <a:spcAft>
                <a:spcPts val="1200"/>
              </a:spcAft>
              <a:buClr>
                <a:srgbClr val="E30613"/>
              </a:buClr>
              <a:buFont typeface="Arial" panose="020B0604020202020204" pitchFamily="34" charset="0"/>
              <a:buChar char="•"/>
              <a:defRPr/>
            </a:pPr>
            <a:r>
              <a:rPr lang="nl-NL" sz="2000" b="0" dirty="0">
                <a:solidFill>
                  <a:schemeClr val="tx1"/>
                </a:solidFill>
                <a:latin typeface="Arial" panose="020B0604020202020204" pitchFamily="34" charset="0"/>
                <a:cs typeface="Arial" panose="020B0604020202020204" pitchFamily="34" charset="0"/>
              </a:rPr>
              <a:t>Als ons gehoor minder wordt, kan dat ook leiden tot de volgende lichamelijke en psychische reacties:</a:t>
            </a:r>
          </a:p>
          <a:p>
            <a:pPr algn="l">
              <a:lnSpc>
                <a:spcPct val="100000"/>
              </a:lnSpc>
              <a:spcBef>
                <a:spcPts val="600"/>
              </a:spcBef>
              <a:spcAft>
                <a:spcPts val="1200"/>
              </a:spcAft>
              <a:buClr>
                <a:srgbClr val="E30613"/>
              </a:buClr>
              <a:defRPr/>
            </a:pPr>
            <a:r>
              <a:rPr lang="nl-NL" sz="2000" b="0" dirty="0">
                <a:solidFill>
                  <a:schemeClr val="tx1"/>
                </a:solidFill>
                <a:latin typeface="Arial" panose="020B0604020202020204" pitchFamily="34" charset="0"/>
                <a:cs typeface="Arial" panose="020B0604020202020204" pitchFamily="34" charset="0"/>
              </a:rPr>
              <a:t>	hartkloppingen, nerveusheid, slecht slapen, prikkelbaarheid, verhoogde 	bloeddruk, vermoeidheid, maag-/darmstoornissen </a:t>
            </a:r>
          </a:p>
        </p:txBody>
      </p:sp>
      <p:sp>
        <p:nvSpPr>
          <p:cNvPr id="10" name="Titel 1">
            <a:extLst>
              <a:ext uri="{FF2B5EF4-FFF2-40B4-BE49-F238E27FC236}">
                <a16:creationId xmlns:a16="http://schemas.microsoft.com/office/drawing/2014/main" id="{64112111-2274-B2E4-F8E1-37046953D431}"/>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C3ED597A-BD7D-5DFB-6D4C-1802741ECB60}"/>
              </a:ext>
            </a:extLst>
          </p:cNvPr>
          <p:cNvPicPr>
            <a:picLocks noChangeAspect="1"/>
          </p:cNvPicPr>
          <p:nvPr/>
        </p:nvPicPr>
        <p:blipFill>
          <a:blip r:embed="rId3"/>
          <a:srcRect l="47325" r="1" b="51404"/>
          <a:stretch/>
        </p:blipFill>
        <p:spPr>
          <a:xfrm>
            <a:off x="0" y="1407753"/>
            <a:ext cx="4093958" cy="960857"/>
          </a:xfrm>
          <a:prstGeom prst="rect">
            <a:avLst/>
          </a:prstGeom>
        </p:spPr>
      </p:pic>
      <p:sp>
        <p:nvSpPr>
          <p:cNvPr id="14" name="Titel 1">
            <a:extLst>
              <a:ext uri="{FF2B5EF4-FFF2-40B4-BE49-F238E27FC236}">
                <a16:creationId xmlns:a16="http://schemas.microsoft.com/office/drawing/2014/main" id="{D2853949-B4FE-37B0-B4B6-209A9B805DE7}"/>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Het wordt vanzelf stil…</a:t>
            </a:r>
            <a:endParaRPr lang="nl-NL" sz="2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66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87D5F-7DB7-9D7B-8D98-66B5DD71A3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BFFF30-C882-FCEE-7DF1-F5664C88CEF2}"/>
              </a:ext>
            </a:extLst>
          </p:cNvPr>
          <p:cNvSpPr>
            <a:spLocks noGrp="1"/>
          </p:cNvSpPr>
          <p:nvPr>
            <p:ph type="ctrTitle"/>
          </p:nvPr>
        </p:nvSpPr>
        <p:spPr>
          <a:xfrm>
            <a:off x="848139" y="2652886"/>
            <a:ext cx="10892757" cy="1535986"/>
          </a:xfrm>
        </p:spPr>
        <p:txBody>
          <a:bodyPr>
            <a:noAutofit/>
          </a:bodyPr>
          <a:lstStyle/>
          <a:p>
            <a:pPr marL="342900" indent="-342900" algn="l">
              <a:lnSpc>
                <a:spcPct val="100000"/>
              </a:lnSpc>
              <a:spcAft>
                <a:spcPts val="800"/>
              </a:spcAft>
              <a:buClr>
                <a:srgbClr val="E30613"/>
              </a:buClr>
              <a:buFont typeface="Arial" panose="020B0604020202020204" pitchFamily="34" charset="0"/>
              <a:buChar char="•"/>
            </a:pPr>
            <a:r>
              <a:rPr lang="nl-NL" sz="2000" kern="100" dirty="0">
                <a:solidFill>
                  <a:schemeClr val="tx1"/>
                </a:solidFill>
                <a:latin typeface="Arial" panose="020B0604020202020204" pitchFamily="34" charset="0"/>
                <a:ea typeface="Aptos" panose="020B0004020202020204" pitchFamily="34" charset="0"/>
                <a:cs typeface="Arial" panose="020B0604020202020204" pitchFamily="34" charset="0"/>
              </a:rPr>
              <a:t>Ongeveer 1 op de 10 jongeren </a:t>
            </a:r>
            <a:r>
              <a:rPr lang="nl-NL" sz="2000" b="0" kern="100" dirty="0">
                <a:solidFill>
                  <a:schemeClr val="tx1"/>
                </a:solidFill>
                <a:latin typeface="Arial" panose="020B0604020202020204" pitchFamily="34" charset="0"/>
                <a:ea typeface="Aptos" panose="020B0004020202020204" pitchFamily="34" charset="0"/>
                <a:cs typeface="Arial" panose="020B0604020202020204" pitchFamily="34" charset="0"/>
              </a:rPr>
              <a:t>onder de 25 in Nederland heeft altijd een piep of suis in hun oren. De Wereldgezondheidsorganisatie (WHO) stelt dat de helft van de jongeren in </a:t>
            </a:r>
            <a:br>
              <a:rPr lang="nl-NL" sz="2000" b="0" kern="100" dirty="0">
                <a:solidFill>
                  <a:schemeClr val="tx1"/>
                </a:solidFill>
                <a:latin typeface="Arial" panose="020B0604020202020204" pitchFamily="34" charset="0"/>
                <a:ea typeface="Aptos" panose="020B0004020202020204" pitchFamily="34" charset="0"/>
                <a:cs typeface="Arial" panose="020B0604020202020204" pitchFamily="34" charset="0"/>
              </a:rPr>
            </a:br>
            <a:r>
              <a:rPr lang="nl-NL" sz="2000" b="0" kern="100" dirty="0">
                <a:solidFill>
                  <a:schemeClr val="tx1"/>
                </a:solidFill>
                <a:latin typeface="Arial" panose="020B0604020202020204" pitchFamily="34" charset="0"/>
                <a:ea typeface="Aptos" panose="020B0004020202020204" pitchFamily="34" charset="0"/>
                <a:cs typeface="Arial" panose="020B0604020202020204" pitchFamily="34" charset="0"/>
              </a:rPr>
              <a:t>de leeftijd van 12 tot 35 jaar zich met regelmaat in schadelijke luistersituaties bevindt. </a:t>
            </a:r>
            <a:br>
              <a:rPr lang="nl-NL" sz="2000" b="0" kern="100" dirty="0">
                <a:solidFill>
                  <a:schemeClr val="tx1"/>
                </a:solidFill>
                <a:latin typeface="Arial" panose="020B0604020202020204" pitchFamily="34" charset="0"/>
                <a:ea typeface="Aptos" panose="020B0004020202020204" pitchFamily="34" charset="0"/>
                <a:cs typeface="Arial" panose="020B0604020202020204" pitchFamily="34" charset="0"/>
              </a:rPr>
            </a:br>
            <a:r>
              <a:rPr lang="nl-NL" sz="2000" b="0" kern="100" dirty="0">
                <a:solidFill>
                  <a:schemeClr val="tx1"/>
                </a:solidFill>
                <a:latin typeface="Arial" panose="020B0604020202020204" pitchFamily="34" charset="0"/>
                <a:ea typeface="Aptos" panose="020B0004020202020204" pitchFamily="34" charset="0"/>
                <a:cs typeface="Arial" panose="020B0604020202020204" pitchFamily="34" charset="0"/>
              </a:rPr>
              <a:t>Exacte cijfers zijn er niet, maar volgens de GGD komen er jaarlijks duizenden jongeren </a:t>
            </a:r>
            <a:br>
              <a:rPr lang="nl-NL" sz="2000" b="0" kern="100" dirty="0">
                <a:solidFill>
                  <a:schemeClr val="tx1"/>
                </a:solidFill>
                <a:latin typeface="Arial" panose="020B0604020202020204" pitchFamily="34" charset="0"/>
                <a:ea typeface="Aptos" panose="020B0004020202020204" pitchFamily="34" charset="0"/>
                <a:cs typeface="Arial" panose="020B0604020202020204" pitchFamily="34" charset="0"/>
              </a:rPr>
            </a:br>
            <a:r>
              <a:rPr lang="nl-NL" sz="2000" b="0" kern="100" dirty="0">
                <a:solidFill>
                  <a:schemeClr val="tx1"/>
                </a:solidFill>
                <a:latin typeface="Arial" panose="020B0604020202020204" pitchFamily="34" charset="0"/>
                <a:ea typeface="Aptos" panose="020B0004020202020204" pitchFamily="34" charset="0"/>
                <a:cs typeface="Arial" panose="020B0604020202020204" pitchFamily="34" charset="0"/>
              </a:rPr>
              <a:t>bij met ernstige gehoorklachten, zoals tinnitus. </a:t>
            </a:r>
          </a:p>
        </p:txBody>
      </p:sp>
      <p:sp>
        <p:nvSpPr>
          <p:cNvPr id="3" name="Ondertitel 2">
            <a:extLst>
              <a:ext uri="{FF2B5EF4-FFF2-40B4-BE49-F238E27FC236}">
                <a16:creationId xmlns:a16="http://schemas.microsoft.com/office/drawing/2014/main" id="{88378CC6-5F70-5722-B285-93DBD7347D10}"/>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C0B8AD87-9AFC-2798-29BD-1BCBE2BD359B}"/>
              </a:ext>
            </a:extLst>
          </p:cNvPr>
          <p:cNvSpPr txBox="1">
            <a:spLocks/>
          </p:cNvSpPr>
          <p:nvPr/>
        </p:nvSpPr>
        <p:spPr>
          <a:xfrm>
            <a:off x="848138" y="4602333"/>
            <a:ext cx="10724507" cy="117457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spcAft>
                <a:spcPts val="800"/>
              </a:spcAft>
              <a:buClr>
                <a:srgbClr val="E30613"/>
              </a:buClr>
              <a:buFont typeface="Arial" panose="020B0604020202020204" pitchFamily="34" charset="0"/>
              <a:buChar char="•"/>
            </a:pPr>
            <a:r>
              <a:rPr lang="nl-NL" sz="2000" kern="100" dirty="0">
                <a:solidFill>
                  <a:schemeClr val="tx1"/>
                </a:solidFill>
                <a:latin typeface="Arial" panose="020B0604020202020204" pitchFamily="34" charset="0"/>
                <a:ea typeface="Aptos" panose="020B0004020202020204" pitchFamily="34" charset="0"/>
                <a:cs typeface="Arial" panose="020B0604020202020204" pitchFamily="34" charset="0"/>
              </a:rPr>
              <a:t>13 procent </a:t>
            </a:r>
            <a:r>
              <a:rPr lang="nl-NL" sz="2000" b="0" kern="100" dirty="0">
                <a:solidFill>
                  <a:schemeClr val="tx1"/>
                </a:solidFill>
                <a:latin typeface="Arial" panose="020B0604020202020204" pitchFamily="34" charset="0"/>
                <a:ea typeface="Aptos" panose="020B0004020202020204" pitchFamily="34" charset="0"/>
                <a:cs typeface="Arial" panose="020B0604020202020204" pitchFamily="34" charset="0"/>
              </a:rPr>
              <a:t>van de Nederlandse bevolking van 40 jaar en ouder een gehoorverlies heeft van meer dan 35 decibel. Dat komt neer op 1,2 miljoen mensen die in het dagelijks leven moeite hebben met anderen te verstaan en die baat kunnen hebben bij een hoortoestel.</a:t>
            </a:r>
            <a:endParaRPr lang="nl-NL" sz="1800" b="0" dirty="0">
              <a:solidFill>
                <a:schemeClr val="tx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2BC311E1-F77C-9600-ACD9-4E24A5F4D841}"/>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DA0799B3-8283-9B50-585F-D45C28C07EC3}"/>
              </a:ext>
            </a:extLst>
          </p:cNvPr>
          <p:cNvPicPr>
            <a:picLocks noChangeAspect="1"/>
          </p:cNvPicPr>
          <p:nvPr/>
        </p:nvPicPr>
        <p:blipFill>
          <a:blip r:embed="rId3"/>
          <a:srcRect l="47325" r="1" b="51404"/>
          <a:stretch/>
        </p:blipFill>
        <p:spPr>
          <a:xfrm>
            <a:off x="0" y="1407753"/>
            <a:ext cx="4093958" cy="960857"/>
          </a:xfrm>
          <a:prstGeom prst="rect">
            <a:avLst/>
          </a:prstGeom>
        </p:spPr>
      </p:pic>
      <p:sp>
        <p:nvSpPr>
          <p:cNvPr id="14" name="Titel 1">
            <a:extLst>
              <a:ext uri="{FF2B5EF4-FFF2-40B4-BE49-F238E27FC236}">
                <a16:creationId xmlns:a16="http://schemas.microsoft.com/office/drawing/2014/main" id="{6D4CF2C6-84BE-E889-6DBE-36565592FEE5}"/>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Het wordt vanzelf stil…</a:t>
            </a:r>
            <a:endParaRPr lang="nl-NL" sz="2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544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98DA4-35E2-7F60-CA7A-F37BC8FF981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7DBC8E-DF1D-83F5-A54F-AF1FD1EDEE8D}"/>
              </a:ext>
            </a:extLst>
          </p:cNvPr>
          <p:cNvSpPr>
            <a:spLocks noGrp="1"/>
          </p:cNvSpPr>
          <p:nvPr>
            <p:ph type="ctrTitle"/>
          </p:nvPr>
        </p:nvSpPr>
        <p:spPr>
          <a:xfrm>
            <a:off x="848139" y="3270904"/>
            <a:ext cx="1624399" cy="589230"/>
          </a:xfrm>
        </p:spPr>
        <p:txBody>
          <a:bodyPr>
            <a:noAutofit/>
          </a:bodyPr>
          <a:lstStyle/>
          <a:p>
            <a:pPr marL="342900" indent="-342900" algn="l">
              <a:lnSpc>
                <a:spcPct val="100000"/>
              </a:lnSpc>
              <a:buClr>
                <a:srgbClr val="E30613"/>
              </a:buClr>
              <a:buFont typeface="Arial" panose="020B0604020202020204" pitchFamily="34" charset="0"/>
              <a:buChar char="•"/>
            </a:pPr>
            <a:r>
              <a:rPr lang="nl-NL" altLang="nl-NL" sz="2000" b="0" dirty="0">
                <a:solidFill>
                  <a:schemeClr val="tx1"/>
                </a:solidFill>
                <a:latin typeface="Arial" panose="020B0604020202020204" pitchFamily="34" charset="0"/>
                <a:sym typeface="Lucida Grande" panose="020B0600040502020204" pitchFamily="34" charset="0"/>
              </a:rPr>
              <a:t>Piep</a:t>
            </a:r>
          </a:p>
        </p:txBody>
      </p:sp>
      <p:sp>
        <p:nvSpPr>
          <p:cNvPr id="3" name="Ondertitel 2">
            <a:extLst>
              <a:ext uri="{FF2B5EF4-FFF2-40B4-BE49-F238E27FC236}">
                <a16:creationId xmlns:a16="http://schemas.microsoft.com/office/drawing/2014/main" id="{672D63BD-F50E-F6F0-E202-E0A43887041D}"/>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108DF838-2041-39C2-85E1-95340BC2528A}"/>
              </a:ext>
            </a:extLst>
          </p:cNvPr>
          <p:cNvSpPr txBox="1">
            <a:spLocks/>
          </p:cNvSpPr>
          <p:nvPr/>
        </p:nvSpPr>
        <p:spPr>
          <a:xfrm>
            <a:off x="848139" y="4047018"/>
            <a:ext cx="4758577"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nl-NL" altLang="nl-NL" sz="2000" b="0" dirty="0">
                <a:solidFill>
                  <a:schemeClr val="tx1"/>
                </a:solidFill>
                <a:latin typeface="Arial" panose="020B0604020202020204" pitchFamily="34" charset="0"/>
                <a:sym typeface="Lucida Grande" panose="020B0600040502020204" pitchFamily="34" charset="0"/>
              </a:rPr>
              <a:t>Suizen</a:t>
            </a:r>
          </a:p>
        </p:txBody>
      </p:sp>
      <p:sp>
        <p:nvSpPr>
          <p:cNvPr id="10" name="Titel 1">
            <a:extLst>
              <a:ext uri="{FF2B5EF4-FFF2-40B4-BE49-F238E27FC236}">
                <a16:creationId xmlns:a16="http://schemas.microsoft.com/office/drawing/2014/main" id="{DA107073-551A-9CB2-E5BC-4881A82D474B}"/>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7D73E4CC-F43D-8A02-1B4E-BF3BC19474DF}"/>
              </a:ext>
            </a:extLst>
          </p:cNvPr>
          <p:cNvSpPr txBox="1">
            <a:spLocks/>
          </p:cNvSpPr>
          <p:nvPr/>
        </p:nvSpPr>
        <p:spPr>
          <a:xfrm>
            <a:off x="848139" y="4778538"/>
            <a:ext cx="4758577"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nl-NL" altLang="nl-NL" sz="2000" b="0" dirty="0">
                <a:solidFill>
                  <a:schemeClr val="tx1"/>
                </a:solidFill>
                <a:latin typeface="Arial" panose="020B0604020202020204" pitchFamily="34" charset="0"/>
                <a:sym typeface="Lucida Grande" panose="020B0600040502020204" pitchFamily="34" charset="0"/>
              </a:rPr>
              <a:t>Combinatie</a:t>
            </a:r>
          </a:p>
        </p:txBody>
      </p:sp>
      <p:pic>
        <p:nvPicPr>
          <p:cNvPr id="5" name="Afbeelding 4" descr="Afbeelding met schermopname, Rechthoek&#10;&#10;Automatisch gegenereerde beschrijving">
            <a:extLst>
              <a:ext uri="{FF2B5EF4-FFF2-40B4-BE49-F238E27FC236}">
                <a16:creationId xmlns:a16="http://schemas.microsoft.com/office/drawing/2014/main" id="{F8142E74-B5A0-0A61-5EEC-8AFC1EDF5693}"/>
              </a:ext>
            </a:extLst>
          </p:cNvPr>
          <p:cNvPicPr>
            <a:picLocks noChangeAspect="1"/>
          </p:cNvPicPr>
          <p:nvPr/>
        </p:nvPicPr>
        <p:blipFill>
          <a:blip r:embed="rId9"/>
          <a:srcRect l="47325" r="1" b="51404"/>
          <a:stretch/>
        </p:blipFill>
        <p:spPr>
          <a:xfrm>
            <a:off x="0" y="1407753"/>
            <a:ext cx="4093958" cy="960857"/>
          </a:xfrm>
          <a:prstGeom prst="rect">
            <a:avLst/>
          </a:prstGeom>
        </p:spPr>
      </p:pic>
      <p:sp>
        <p:nvSpPr>
          <p:cNvPr id="7" name="Titel 1">
            <a:extLst>
              <a:ext uri="{FF2B5EF4-FFF2-40B4-BE49-F238E27FC236}">
                <a16:creationId xmlns:a16="http://schemas.microsoft.com/office/drawing/2014/main" id="{EB73E20B-011A-93C0-68C3-66A1BDB803DC}"/>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Het wordt vanzelf stil…</a:t>
            </a:r>
            <a:endParaRPr lang="nl-NL" sz="2000" b="0" dirty="0">
              <a:solidFill>
                <a:schemeClr val="bg1"/>
              </a:solidFill>
              <a:latin typeface="Arial" panose="020B0604020202020204" pitchFamily="34" charset="0"/>
              <a:cs typeface="Arial" panose="020B0604020202020204" pitchFamily="34" charset="0"/>
            </a:endParaRPr>
          </a:p>
        </p:txBody>
      </p:sp>
      <p:pic>
        <p:nvPicPr>
          <p:cNvPr id="8" name="tinitus.mp3">
            <a:hlinkClick r:id="" action="ppaction://media"/>
            <a:extLst>
              <a:ext uri="{FF2B5EF4-FFF2-40B4-BE49-F238E27FC236}">
                <a16:creationId xmlns:a16="http://schemas.microsoft.com/office/drawing/2014/main" id="{2D5F0902-AC4A-335E-898C-413C77E064FE}"/>
              </a:ext>
            </a:extLst>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3227427" y="3310606"/>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Tinitus - ruis.mp3">
            <a:hlinkClick r:id="" action="ppaction://media"/>
            <a:extLst>
              <a:ext uri="{FF2B5EF4-FFF2-40B4-BE49-F238E27FC236}">
                <a16:creationId xmlns:a16="http://schemas.microsoft.com/office/drawing/2014/main" id="{C2D4D1FF-DDD3-CF87-F773-E9A86D28B2EF}"/>
              </a:ext>
            </a:extLst>
          </p:cNvPr>
          <p:cNvPicPr>
            <a:picLocks noChangeAspect="1" noChangeArrowheads="1"/>
          </p:cNvPicPr>
          <p:nvPr>
            <a:audioFile r:link="rId4"/>
            <p:extLst>
              <p:ext uri="{DAA4B4D4-6D71-4841-9C94-3DE7FCFB9230}">
                <p14:media xmlns:p14="http://schemas.microsoft.com/office/powerpoint/2010/main" r:embed="rId3"/>
              </p:ext>
            </p:extLst>
          </p:nvPr>
        </p:nvPicPr>
        <p:blipFill>
          <a:blip r:embed="rId10">
            <a:extLst>
              <a:ext uri="{28A0092B-C50C-407E-A947-70E740481C1C}">
                <a14:useLocalDpi xmlns:a14="http://schemas.microsoft.com/office/drawing/2010/main" val="0"/>
              </a:ext>
            </a:extLst>
          </a:blip>
          <a:srcRect/>
          <a:stretch>
            <a:fillRect/>
          </a:stretch>
        </p:blipFill>
        <p:spPr bwMode="auto">
          <a:xfrm>
            <a:off x="3227426" y="4047018"/>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initus - combinatie geluiden.mp3">
            <a:hlinkClick r:id="" action="ppaction://media"/>
            <a:extLst>
              <a:ext uri="{FF2B5EF4-FFF2-40B4-BE49-F238E27FC236}">
                <a16:creationId xmlns:a16="http://schemas.microsoft.com/office/drawing/2014/main" id="{4B1CA072-5B7C-2075-1AE6-C48F1D1104CA}"/>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0">
            <a:extLst>
              <a:ext uri="{28A0092B-C50C-407E-A947-70E740481C1C}">
                <a14:useLocalDpi xmlns:a14="http://schemas.microsoft.com/office/drawing/2010/main" val="0"/>
              </a:ext>
            </a:extLst>
          </a:blip>
          <a:srcRect/>
          <a:stretch>
            <a:fillRect/>
          </a:stretch>
        </p:blipFill>
        <p:spPr bwMode="auto">
          <a:xfrm>
            <a:off x="3227426" y="4778538"/>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el 1">
            <a:extLst>
              <a:ext uri="{FF2B5EF4-FFF2-40B4-BE49-F238E27FC236}">
                <a16:creationId xmlns:a16="http://schemas.microsoft.com/office/drawing/2014/main" id="{32687952-0AF3-15DE-084D-B601406F8B06}"/>
              </a:ext>
            </a:extLst>
          </p:cNvPr>
          <p:cNvSpPr txBox="1">
            <a:spLocks/>
          </p:cNvSpPr>
          <p:nvPr/>
        </p:nvSpPr>
        <p:spPr>
          <a:xfrm>
            <a:off x="864306" y="2637373"/>
            <a:ext cx="4153921"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buClr>
                <a:srgbClr val="E30613"/>
              </a:buClr>
            </a:pPr>
            <a:r>
              <a:rPr lang="nl-NL" altLang="nl-NL" sz="2000" dirty="0">
                <a:solidFill>
                  <a:schemeClr val="tx1"/>
                </a:solidFill>
                <a:latin typeface="Arial" panose="020B0604020202020204" pitchFamily="34" charset="0"/>
                <a:sym typeface="Lucida Grande" panose="020B0600040502020204" pitchFamily="34" charset="0"/>
              </a:rPr>
              <a:t>Tinnitus / oorsuizen</a:t>
            </a:r>
          </a:p>
        </p:txBody>
      </p:sp>
    </p:spTree>
    <p:extLst>
      <p:ext uri="{BB962C8B-B14F-4D97-AF65-F5344CB8AC3E}">
        <p14:creationId xmlns:p14="http://schemas.microsoft.com/office/powerpoint/2010/main" val="223985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0981" fill="hold"/>
                                        <p:tgtEl>
                                          <p:spTgt spid="8"/>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0981"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13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8"/>
                </p:tgtEl>
              </p:cMediaNode>
            </p:audio>
            <p:audio>
              <p:cMediaNode vol="80000">
                <p:cTn id="26" fill="hold" display="0">
                  <p:stCondLst>
                    <p:cond delay="indefinite"/>
                  </p:stCondLst>
                  <p:endCondLst>
                    <p:cond evt="onStopAudio" delay="0">
                      <p:tgtEl>
                        <p:sldTgt/>
                      </p:tgtEl>
                    </p:cond>
                  </p:endCondLst>
                </p:cTn>
                <p:tgtEl>
                  <p:spTgt spid="9"/>
                </p:tgtEl>
              </p:cMediaNode>
            </p:audio>
            <p:audio>
              <p:cMediaNode vol="80000">
                <p:cTn id="27" fill="hold" display="0">
                  <p:stCondLst>
                    <p:cond delay="indefinite"/>
                  </p:stCondLst>
                  <p:endCondLst>
                    <p:cond evt="onStopAudio" delay="0">
                      <p:tgtEl>
                        <p:sldTgt/>
                      </p:tgtEl>
                    </p:cond>
                  </p:endCondLst>
                </p:cTn>
                <p:tgtEl>
                  <p:spTgt spid="12"/>
                </p:tgtEl>
              </p:cMediaNode>
            </p:audio>
          </p:childTnLst>
        </p:cTn>
      </p:par>
    </p:tnLst>
    <p:bldLst>
      <p:bldP spid="2" grpId="0"/>
      <p:bldP spid="6" grpId="0"/>
      <p:bldP spid="4"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98DA4-35E2-7F60-CA7A-F37BC8FF9811}"/>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672D63BD-F50E-F6F0-E202-E0A43887041D}"/>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DA107073-551A-9CB2-E5BC-4881A82D474B}"/>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EB73E20B-011A-93C0-68C3-66A1BDB803DC}"/>
              </a:ext>
            </a:extLst>
          </p:cNvPr>
          <p:cNvSpPr txBox="1">
            <a:spLocks noChangeAspect="1"/>
          </p:cNvSpPr>
          <p:nvPr/>
        </p:nvSpPr>
        <p:spPr>
          <a:xfrm>
            <a:off x="0" y="1837144"/>
            <a:ext cx="12191999" cy="1382059"/>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4000" dirty="0">
                <a:solidFill>
                  <a:schemeClr val="tx1"/>
                </a:solidFill>
                <a:latin typeface="Arial" panose="020B0604020202020204" pitchFamily="34" charset="0"/>
                <a:cs typeface="Arial" panose="020B0604020202020204" pitchFamily="34" charset="0"/>
              </a:rPr>
              <a:t>Gehoorschade</a:t>
            </a:r>
          </a:p>
          <a:p>
            <a:r>
              <a:rPr lang="nl-NL" sz="4000" dirty="0">
                <a:solidFill>
                  <a:schemeClr val="tx1"/>
                </a:solidFill>
                <a:latin typeface="Arial" panose="020B0604020202020204" pitchFamily="34" charset="0"/>
                <a:cs typeface="Arial" panose="020B0604020202020204" pitchFamily="34" charset="0"/>
              </a:rPr>
              <a:t>door lawaai is</a:t>
            </a:r>
          </a:p>
        </p:txBody>
      </p:sp>
      <p:sp>
        <p:nvSpPr>
          <p:cNvPr id="14" name="Titel 1">
            <a:extLst>
              <a:ext uri="{FF2B5EF4-FFF2-40B4-BE49-F238E27FC236}">
                <a16:creationId xmlns:a16="http://schemas.microsoft.com/office/drawing/2014/main" id="{58EFD718-5F4C-36F5-BDFE-1DE9929C9B65}"/>
              </a:ext>
            </a:extLst>
          </p:cNvPr>
          <p:cNvSpPr txBox="1">
            <a:spLocks/>
          </p:cNvSpPr>
          <p:nvPr/>
        </p:nvSpPr>
        <p:spPr>
          <a:xfrm>
            <a:off x="0" y="2918606"/>
            <a:ext cx="12191999" cy="840734"/>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4000" dirty="0">
                <a:solidFill>
                  <a:srgbClr val="E30613"/>
                </a:solidFill>
                <a:latin typeface="Arial" panose="020B0604020202020204" pitchFamily="34" charset="0"/>
                <a:cs typeface="Arial" panose="020B0604020202020204" pitchFamily="34" charset="0"/>
              </a:rPr>
              <a:t>nooit meer te genezen!</a:t>
            </a:r>
          </a:p>
        </p:txBody>
      </p:sp>
      <p:sp>
        <p:nvSpPr>
          <p:cNvPr id="15" name="Titel 1">
            <a:extLst>
              <a:ext uri="{FF2B5EF4-FFF2-40B4-BE49-F238E27FC236}">
                <a16:creationId xmlns:a16="http://schemas.microsoft.com/office/drawing/2014/main" id="{762E6B43-60CC-C669-3BDF-4DB64CE8F7AF}"/>
              </a:ext>
            </a:extLst>
          </p:cNvPr>
          <p:cNvSpPr txBox="1">
            <a:spLocks/>
          </p:cNvSpPr>
          <p:nvPr/>
        </p:nvSpPr>
        <p:spPr>
          <a:xfrm>
            <a:off x="0" y="4535939"/>
            <a:ext cx="12191999" cy="840734"/>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400" dirty="0">
                <a:latin typeface="Arial" panose="020B0604020202020204" pitchFamily="34" charset="0"/>
                <a:cs typeface="Arial" panose="020B0604020202020204" pitchFamily="34" charset="0"/>
              </a:rPr>
              <a:t>Wees je ervan bewust dat er in de metaal veel lawaaischoppers zijn.</a:t>
            </a:r>
          </a:p>
        </p:txBody>
      </p:sp>
    </p:spTree>
    <p:extLst>
      <p:ext uri="{BB962C8B-B14F-4D97-AF65-F5344CB8AC3E}">
        <p14:creationId xmlns:p14="http://schemas.microsoft.com/office/powerpoint/2010/main" val="397161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7BDAC-32C7-50B9-C70E-DB98845A35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106FDD-7EF7-97E4-62BB-ABCBB5866C95}"/>
              </a:ext>
            </a:extLst>
          </p:cNvPr>
          <p:cNvSpPr>
            <a:spLocks noGrp="1"/>
          </p:cNvSpPr>
          <p:nvPr>
            <p:ph type="ctrTitle"/>
          </p:nvPr>
        </p:nvSpPr>
        <p:spPr>
          <a:xfrm>
            <a:off x="848139" y="2541228"/>
            <a:ext cx="10892757" cy="843780"/>
          </a:xfrm>
        </p:spPr>
        <p:txBody>
          <a:bodyPr>
            <a:noAutofit/>
          </a:bodyPr>
          <a:lstStyle/>
          <a:p>
            <a:pPr algn="l" eaLnBrk="0" hangingPunct="0">
              <a:lnSpc>
                <a:spcPct val="100000"/>
              </a:lnSpc>
              <a:defRPr/>
            </a:pPr>
            <a:r>
              <a:rPr lang="nl-NL" sz="2000" kern="0" dirty="0">
                <a:solidFill>
                  <a:schemeClr val="tx1"/>
                </a:solidFill>
                <a:latin typeface="Arial" panose="020B0604020202020204" pitchFamily="34" charset="0"/>
                <a:ea typeface="ＭＳ Ｐゴシック"/>
                <a:cs typeface="Arial" panose="020B0604020202020204" pitchFamily="34" charset="0"/>
              </a:rPr>
              <a:t>&gt; 80 dB(A): </a:t>
            </a:r>
            <a:r>
              <a:rPr lang="nl-NL" sz="2000" b="0" dirty="0">
                <a:solidFill>
                  <a:schemeClr val="tx1"/>
                </a:solidFill>
                <a:latin typeface="Arial" panose="020B0604020202020204" pitchFamily="34" charset="0"/>
                <a:ea typeface="ＭＳ Ｐゴシック"/>
                <a:cs typeface="Arial" panose="020B0604020202020204" pitchFamily="34" charset="0"/>
              </a:rPr>
              <a:t>er moet gehoorbescherming</a:t>
            </a:r>
            <a:r>
              <a:rPr lang="nl-NL" sz="2000" b="0" kern="0" dirty="0">
                <a:solidFill>
                  <a:schemeClr val="tx1"/>
                </a:solidFill>
                <a:latin typeface="Arial" panose="020B0604020202020204" pitchFamily="34" charset="0"/>
                <a:ea typeface="ＭＳ Ｐゴシック"/>
                <a:cs typeface="Arial" panose="020B0604020202020204" pitchFamily="34" charset="0"/>
              </a:rPr>
              <a:t> </a:t>
            </a:r>
            <a:r>
              <a:rPr lang="nl-NL" sz="2000" b="0" dirty="0">
                <a:solidFill>
                  <a:schemeClr val="tx1"/>
                </a:solidFill>
                <a:latin typeface="Arial" panose="020B0604020202020204" pitchFamily="34" charset="0"/>
                <a:ea typeface="ＭＳ Ｐゴシック"/>
                <a:cs typeface="Arial" panose="020B0604020202020204" pitchFamily="34" charset="0"/>
              </a:rPr>
              <a:t>beschikbaar </a:t>
            </a:r>
            <a:r>
              <a:rPr lang="nl-NL" sz="2000" b="0" kern="0" dirty="0">
                <a:solidFill>
                  <a:schemeClr val="tx1"/>
                </a:solidFill>
                <a:latin typeface="Arial" panose="020B0604020202020204" pitchFamily="34" charset="0"/>
                <a:ea typeface="ＭＳ Ｐゴシック"/>
                <a:cs typeface="Arial" panose="020B0604020202020204" pitchFamily="34" charset="0"/>
              </a:rPr>
              <a:t>zijn</a:t>
            </a:r>
            <a:r>
              <a:rPr lang="nl-NL" sz="2000" b="0" dirty="0">
                <a:solidFill>
                  <a:schemeClr val="tx1"/>
                </a:solidFill>
                <a:latin typeface="Arial" panose="020B0604020202020204" pitchFamily="34" charset="0"/>
                <a:ea typeface="ＭＳ Ｐゴシック"/>
                <a:cs typeface="Arial" panose="020B0604020202020204" pitchFamily="34" charset="0"/>
              </a:rPr>
              <a:t>.</a:t>
            </a:r>
            <a:br>
              <a:rPr lang="nl-NL" sz="2000" b="0" kern="0" dirty="0">
                <a:solidFill>
                  <a:schemeClr val="tx1"/>
                </a:solidFill>
                <a:latin typeface="Arial" panose="020B0604020202020204" pitchFamily="34" charset="0"/>
                <a:ea typeface="ＭＳ Ｐゴシック"/>
                <a:cs typeface="Arial" panose="020B0604020202020204" pitchFamily="34" charset="0"/>
              </a:rPr>
            </a:br>
            <a:r>
              <a:rPr lang="nl-NL" sz="2000" kern="0" dirty="0">
                <a:solidFill>
                  <a:schemeClr val="tx1"/>
                </a:solidFill>
                <a:latin typeface="Arial" panose="020B0604020202020204" pitchFamily="34" charset="0"/>
                <a:ea typeface="ＭＳ Ｐゴシック"/>
                <a:cs typeface="Arial" panose="020B0604020202020204" pitchFamily="34" charset="0"/>
              </a:rPr>
              <a:t>&gt; 85 dB(A):</a:t>
            </a:r>
            <a:r>
              <a:rPr lang="nl-NL" sz="2000" dirty="0">
                <a:solidFill>
                  <a:schemeClr val="tx1"/>
                </a:solidFill>
                <a:latin typeface="Arial" panose="020B0604020202020204" pitchFamily="34" charset="0"/>
                <a:ea typeface="ＭＳ Ｐゴシック"/>
                <a:cs typeface="Arial" panose="020B0604020202020204" pitchFamily="34" charset="0"/>
              </a:rPr>
              <a:t> </a:t>
            </a:r>
            <a:r>
              <a:rPr lang="nl-NL" sz="2000" b="0" dirty="0">
                <a:solidFill>
                  <a:schemeClr val="tx1"/>
                </a:solidFill>
                <a:latin typeface="Arial" panose="020B0604020202020204" pitchFamily="34" charset="0"/>
                <a:ea typeface="ＭＳ Ｐゴシック"/>
                <a:cs typeface="Arial" panose="020B0604020202020204" pitchFamily="34" charset="0"/>
              </a:rPr>
              <a:t>markeer de ruimten</a:t>
            </a:r>
            <a:r>
              <a:rPr lang="nl-NL" sz="2000" b="0" kern="0" dirty="0">
                <a:solidFill>
                  <a:schemeClr val="tx1"/>
                </a:solidFill>
                <a:latin typeface="Arial" panose="020B0604020202020204" pitchFamily="34" charset="0"/>
                <a:ea typeface="ＭＳ Ｐゴシック"/>
                <a:cs typeface="Arial" panose="020B0604020202020204" pitchFamily="34" charset="0"/>
              </a:rPr>
              <a:t> waar het dragen van gehoorbescherming verplicht is</a:t>
            </a:r>
            <a:r>
              <a:rPr lang="nl-NL" sz="2000" b="0" dirty="0">
                <a:solidFill>
                  <a:schemeClr val="tx1"/>
                </a:solidFill>
                <a:latin typeface="Arial" panose="020B0604020202020204" pitchFamily="34" charset="0"/>
                <a:ea typeface="ＭＳ Ｐゴシック"/>
                <a:cs typeface="Arial" panose="020B0604020202020204" pitchFamily="34" charset="0"/>
              </a:rPr>
              <a:t>.</a:t>
            </a:r>
            <a:endParaRPr lang="nl-NL" sz="28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F47822A9-EBBA-BF03-5A6B-8B76D466751C}"/>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3BB9A92A-314F-FC9D-604B-5AEF76C18EFC}"/>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F39C0E87-E0F7-24C2-5BCE-92F95DA53813}"/>
              </a:ext>
            </a:extLst>
          </p:cNvPr>
          <p:cNvPicPr>
            <a:picLocks noChangeAspect="1"/>
          </p:cNvPicPr>
          <p:nvPr/>
        </p:nvPicPr>
        <p:blipFill>
          <a:blip r:embed="rId3"/>
          <a:srcRect l="47325" r="1" b="51404"/>
          <a:stretch/>
        </p:blipFill>
        <p:spPr>
          <a:xfrm>
            <a:off x="0" y="1415509"/>
            <a:ext cx="4093958" cy="960857"/>
          </a:xfrm>
          <a:prstGeom prst="rect">
            <a:avLst/>
          </a:prstGeom>
        </p:spPr>
      </p:pic>
      <p:sp>
        <p:nvSpPr>
          <p:cNvPr id="14" name="Titel 1">
            <a:extLst>
              <a:ext uri="{FF2B5EF4-FFF2-40B4-BE49-F238E27FC236}">
                <a16:creationId xmlns:a16="http://schemas.microsoft.com/office/drawing/2014/main" id="{AF13B260-87CE-7C0A-2FFA-E348E224BA41}"/>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Verplichtingen Arbowet</a:t>
            </a:r>
            <a:endParaRPr lang="nl-NL" sz="2000" b="0"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5A119EC-F13F-8EDB-63DE-D5E4FDAD98C8}"/>
              </a:ext>
            </a:extLst>
          </p:cNvPr>
          <p:cNvSpPr txBox="1">
            <a:spLocks noChangeAspect="1"/>
          </p:cNvSpPr>
          <p:nvPr/>
        </p:nvSpPr>
        <p:spPr>
          <a:xfrm>
            <a:off x="848139" y="3413856"/>
            <a:ext cx="10892757" cy="41199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eaLnBrk="0" hangingPunct="0">
              <a:lnSpc>
                <a:spcPct val="100000"/>
              </a:lnSpc>
              <a:defRPr/>
            </a:pPr>
            <a:r>
              <a:rPr lang="nl-NL" sz="2000" dirty="0">
                <a:solidFill>
                  <a:schemeClr val="tx1"/>
                </a:solidFill>
                <a:latin typeface="Arial" panose="020B0604020202020204" pitchFamily="34" charset="0"/>
                <a:ea typeface="ＭＳ Ｐゴシック"/>
                <a:cs typeface="Arial" panose="020B0604020202020204" pitchFamily="34" charset="0"/>
              </a:rPr>
              <a:t>Verplichtingen werkgever:</a:t>
            </a:r>
            <a:endParaRPr lang="nl-NL" sz="2800" b="0" dirty="0">
              <a:solidFill>
                <a:schemeClr val="tx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2B5AAEEB-1835-354B-52C6-1E1884966834}"/>
              </a:ext>
            </a:extLst>
          </p:cNvPr>
          <p:cNvSpPr txBox="1">
            <a:spLocks/>
          </p:cNvSpPr>
          <p:nvPr/>
        </p:nvSpPr>
        <p:spPr>
          <a:xfrm>
            <a:off x="848138" y="5496090"/>
            <a:ext cx="10892757" cy="96085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eaLnBrk="0" hangingPunct="0">
              <a:lnSpc>
                <a:spcPct val="100000"/>
              </a:lnSpc>
              <a:defRPr/>
            </a:pPr>
            <a:r>
              <a:rPr lang="nl-NL" sz="2000" dirty="0">
                <a:solidFill>
                  <a:schemeClr val="tx1"/>
                </a:solidFill>
                <a:latin typeface="Arial" panose="020B0604020202020204" pitchFamily="34" charset="0"/>
                <a:ea typeface="ＭＳ Ｐゴシック"/>
                <a:cs typeface="Arial" panose="020B0604020202020204" pitchFamily="34" charset="0"/>
              </a:rPr>
              <a:t>Medewerker</a:t>
            </a:r>
            <a:br>
              <a:rPr lang="nl-NL" sz="2000" b="0" kern="0" dirty="0">
                <a:solidFill>
                  <a:schemeClr val="tx1"/>
                </a:solidFill>
                <a:latin typeface="Arial" panose="020B0604020202020204" pitchFamily="34" charset="0"/>
                <a:ea typeface="ＭＳ Ｐゴシック"/>
                <a:cs typeface="Arial" panose="020B0604020202020204" pitchFamily="34" charset="0"/>
              </a:rPr>
            </a:br>
            <a:r>
              <a:rPr lang="nl-NL" sz="2000" kern="0" dirty="0">
                <a:solidFill>
                  <a:schemeClr val="tx1"/>
                </a:solidFill>
                <a:latin typeface="Arial" panose="020B0604020202020204" pitchFamily="34" charset="0"/>
                <a:ea typeface="ＭＳ Ｐゴシック"/>
                <a:cs typeface="Arial" panose="020B0604020202020204" pitchFamily="34" charset="0"/>
              </a:rPr>
              <a:t>&gt; 85 dB(A): </a:t>
            </a:r>
            <a:r>
              <a:rPr lang="nl-NL" sz="2000" b="0" dirty="0">
                <a:solidFill>
                  <a:schemeClr val="tx1"/>
                </a:solidFill>
                <a:latin typeface="Arial" panose="020B0604020202020204" pitchFamily="34" charset="0"/>
                <a:ea typeface="ＭＳ Ｐゴシック"/>
                <a:cs typeface="Arial" panose="020B0604020202020204" pitchFamily="34" charset="0"/>
              </a:rPr>
              <a:t>draag verplicht </a:t>
            </a:r>
            <a:r>
              <a:rPr lang="nl-NL" sz="2000" b="0" kern="0" dirty="0">
                <a:solidFill>
                  <a:schemeClr val="tx1"/>
                </a:solidFill>
                <a:latin typeface="Arial" panose="020B0604020202020204" pitchFamily="34" charset="0"/>
                <a:ea typeface="ＭＳ Ｐゴシック"/>
                <a:cs typeface="Arial" panose="020B0604020202020204" pitchFamily="34" charset="0"/>
              </a:rPr>
              <a:t>gehoorbescherming</a:t>
            </a:r>
            <a:r>
              <a:rPr lang="nl-NL" sz="2000" b="0" dirty="0">
                <a:solidFill>
                  <a:schemeClr val="tx1"/>
                </a:solidFill>
                <a:latin typeface="Arial" panose="020B0604020202020204" pitchFamily="34" charset="0"/>
                <a:ea typeface="ＭＳ Ｐゴシック"/>
                <a:cs typeface="Arial" panose="020B0604020202020204" pitchFamily="34" charset="0"/>
              </a:rPr>
              <a:t>.</a:t>
            </a:r>
            <a:br>
              <a:rPr lang="nl-NL" sz="2000" b="0" kern="0" dirty="0">
                <a:solidFill>
                  <a:schemeClr val="tx1"/>
                </a:solidFill>
                <a:latin typeface="Arial" panose="020B0604020202020204" pitchFamily="34" charset="0"/>
                <a:ea typeface="ＭＳ Ｐゴシック"/>
                <a:cs typeface="Arial" panose="020B0604020202020204" pitchFamily="34" charset="0"/>
              </a:rPr>
            </a:br>
            <a:endParaRPr lang="nl-NL" sz="2800" b="0" dirty="0">
              <a:solidFill>
                <a:schemeClr val="tx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1617D18A-7AF9-F42F-63BA-570E0DDE955F}"/>
              </a:ext>
            </a:extLst>
          </p:cNvPr>
          <p:cNvSpPr txBox="1">
            <a:spLocks noChangeAspect="1"/>
          </p:cNvSpPr>
          <p:nvPr/>
        </p:nvSpPr>
        <p:spPr>
          <a:xfrm>
            <a:off x="848138" y="3805308"/>
            <a:ext cx="10892757" cy="196280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eaLnBrk="0" hangingPunct="0">
              <a:lnSpc>
                <a:spcPct val="100000"/>
              </a:lnSpc>
              <a:buClr>
                <a:srgbClr val="E30613"/>
              </a:buClr>
              <a:buFont typeface="Arial" panose="020B0604020202020204" pitchFamily="34" charset="0"/>
              <a:buChar char="•"/>
              <a:defRPr/>
            </a:pPr>
            <a:r>
              <a:rPr lang="nl-NL" sz="2000" b="0" dirty="0">
                <a:solidFill>
                  <a:schemeClr val="tx1"/>
                </a:solidFill>
                <a:latin typeface="Arial" panose="020B0604020202020204" pitchFamily="34" charset="0"/>
                <a:ea typeface="ＭＳ Ｐゴシック"/>
                <a:cs typeface="Arial" panose="020B0604020202020204" pitchFamily="34" charset="0"/>
              </a:rPr>
              <a:t>Beoordeel</a:t>
            </a:r>
            <a:r>
              <a:rPr lang="nl-NL" sz="2000" b="0" kern="0" dirty="0">
                <a:solidFill>
                  <a:schemeClr val="tx1"/>
                </a:solidFill>
                <a:latin typeface="Arial" panose="020B0604020202020204" pitchFamily="34" charset="0"/>
                <a:ea typeface="ＭＳ Ｐゴシック"/>
                <a:cs typeface="Arial" panose="020B0604020202020204" pitchFamily="34" charset="0"/>
              </a:rPr>
              <a:t> of er sprake is van schadelijk geluid</a:t>
            </a:r>
            <a:r>
              <a:rPr lang="nl-NL" sz="2000" b="0" dirty="0">
                <a:solidFill>
                  <a:schemeClr val="tx1"/>
                </a:solidFill>
                <a:latin typeface="Arial" panose="020B0604020202020204" pitchFamily="34" charset="0"/>
                <a:ea typeface="ＭＳ Ｐゴシック"/>
                <a:cs typeface="Arial" panose="020B0604020202020204" pitchFamily="34" charset="0"/>
              </a:rPr>
              <a:t>.</a:t>
            </a:r>
          </a:p>
          <a:p>
            <a:pPr marL="342900" indent="-342900" algn="l" eaLnBrk="0" hangingPunct="0">
              <a:lnSpc>
                <a:spcPct val="100000"/>
              </a:lnSpc>
              <a:buClr>
                <a:srgbClr val="E30613"/>
              </a:buClr>
              <a:buFont typeface="Arial" panose="020B0604020202020204" pitchFamily="34" charset="0"/>
              <a:buChar char="•"/>
              <a:defRPr/>
            </a:pPr>
            <a:r>
              <a:rPr lang="nl-NL" sz="2000" b="0" dirty="0">
                <a:solidFill>
                  <a:schemeClr val="tx1"/>
                </a:solidFill>
                <a:latin typeface="Arial" panose="020B0604020202020204" pitchFamily="34" charset="0"/>
                <a:ea typeface="ＭＳ Ｐゴシック"/>
                <a:cs typeface="Arial" panose="020B0604020202020204" pitchFamily="34" charset="0"/>
              </a:rPr>
              <a:t>Beperk de </a:t>
            </a:r>
            <a:r>
              <a:rPr lang="nl-NL" sz="2000" b="0" kern="0" dirty="0">
                <a:solidFill>
                  <a:schemeClr val="tx1"/>
                </a:solidFill>
                <a:latin typeface="Arial" panose="020B0604020202020204" pitchFamily="34" charset="0"/>
                <a:ea typeface="ＭＳ Ｐゴシック"/>
                <a:cs typeface="Arial" panose="020B0604020202020204" pitchFamily="34" charset="0"/>
              </a:rPr>
              <a:t>blootstelling aan schadelijk geluid zoveel mogelijk</a:t>
            </a:r>
            <a:r>
              <a:rPr lang="nl-NL" sz="2000" b="0" dirty="0">
                <a:solidFill>
                  <a:schemeClr val="tx1"/>
                </a:solidFill>
                <a:latin typeface="Arial" panose="020B0604020202020204" pitchFamily="34" charset="0"/>
                <a:ea typeface="ＭＳ Ｐゴシック"/>
                <a:cs typeface="Arial" panose="020B0604020202020204" pitchFamily="34" charset="0"/>
              </a:rPr>
              <a:t>.</a:t>
            </a:r>
          </a:p>
          <a:p>
            <a:pPr marL="342900" indent="-342900" algn="l" eaLnBrk="0" hangingPunct="0">
              <a:lnSpc>
                <a:spcPct val="100000"/>
              </a:lnSpc>
              <a:buClr>
                <a:srgbClr val="E30613"/>
              </a:buClr>
              <a:buFont typeface="Arial" panose="020B0604020202020204" pitchFamily="34" charset="0"/>
              <a:buChar char="•"/>
              <a:defRPr/>
            </a:pPr>
            <a:r>
              <a:rPr lang="nl-NL" sz="2000" b="0" dirty="0">
                <a:solidFill>
                  <a:schemeClr val="tx1"/>
                </a:solidFill>
                <a:latin typeface="Arial" panose="020B0604020202020204" pitchFamily="34" charset="0"/>
                <a:ea typeface="ＭＳ Ｐゴシック"/>
                <a:cs typeface="Arial" panose="020B0604020202020204" pitchFamily="34" charset="0"/>
              </a:rPr>
              <a:t>Houd toezicht.</a:t>
            </a:r>
          </a:p>
          <a:p>
            <a:pPr marL="342900" indent="-342900" algn="l" eaLnBrk="0" hangingPunct="0">
              <a:lnSpc>
                <a:spcPct val="100000"/>
              </a:lnSpc>
              <a:buClr>
                <a:srgbClr val="E30613"/>
              </a:buClr>
              <a:buFont typeface="Arial" panose="020B0604020202020204" pitchFamily="34" charset="0"/>
              <a:buChar char="•"/>
              <a:defRPr/>
            </a:pPr>
            <a:r>
              <a:rPr lang="nl-NL" sz="2000" b="0" dirty="0">
                <a:solidFill>
                  <a:schemeClr val="tx1"/>
                </a:solidFill>
                <a:latin typeface="Arial" panose="020B0604020202020204" pitchFamily="34" charset="0"/>
                <a:ea typeface="ＭＳ Ｐゴシック"/>
                <a:cs typeface="Arial" panose="020B0604020202020204" pitchFamily="34" charset="0"/>
              </a:rPr>
              <a:t>Bied </a:t>
            </a:r>
            <a:r>
              <a:rPr lang="nl-NL" sz="2000" b="0" dirty="0">
                <a:solidFill>
                  <a:schemeClr val="tx1"/>
                </a:solidFill>
                <a:latin typeface="Arial" panose="020B0604020202020204" pitchFamily="34" charset="0"/>
                <a:ea typeface="Verdana"/>
                <a:cs typeface="Arial" panose="020B0604020202020204" pitchFamily="34" charset="0"/>
              </a:rPr>
              <a:t>medewerkers</a:t>
            </a:r>
            <a:r>
              <a:rPr lang="nl-NL" sz="2000" b="0" dirty="0">
                <a:solidFill>
                  <a:schemeClr val="tx1"/>
                </a:solidFill>
                <a:latin typeface="Arial" panose="020B0604020202020204" pitchFamily="34" charset="0"/>
                <a:ea typeface="ＭＳ Ｐゴシック"/>
                <a:cs typeface="Arial" panose="020B0604020202020204" pitchFamily="34" charset="0"/>
              </a:rPr>
              <a:t>periodiek</a:t>
            </a:r>
            <a:r>
              <a:rPr lang="nl-NL" sz="2000" b="0" kern="0" dirty="0">
                <a:solidFill>
                  <a:schemeClr val="tx1"/>
                </a:solidFill>
                <a:latin typeface="Arial" panose="020B0604020202020204" pitchFamily="34" charset="0"/>
                <a:ea typeface="ＭＳ Ｐゴシック"/>
                <a:cs typeface="Arial" panose="020B0604020202020204" pitchFamily="34" charset="0"/>
              </a:rPr>
              <a:t> </a:t>
            </a:r>
            <a:r>
              <a:rPr lang="nl-NL" sz="2000" b="0" dirty="0">
                <a:solidFill>
                  <a:schemeClr val="tx1"/>
                </a:solidFill>
                <a:latin typeface="Arial" panose="020B0604020202020204" pitchFamily="34" charset="0"/>
                <a:ea typeface="ＭＳ Ｐゴシック"/>
                <a:cs typeface="Arial" panose="020B0604020202020204" pitchFamily="34" charset="0"/>
              </a:rPr>
              <a:t>een gehooronderzoek</a:t>
            </a:r>
            <a:r>
              <a:rPr lang="nl-NL" sz="2000" b="0" kern="0" dirty="0">
                <a:solidFill>
                  <a:schemeClr val="tx1"/>
                </a:solidFill>
                <a:latin typeface="Arial" panose="020B0604020202020204" pitchFamily="34" charset="0"/>
                <a:ea typeface="ＭＳ Ｐゴシック"/>
                <a:cs typeface="Arial" panose="020B0604020202020204" pitchFamily="34" charset="0"/>
              </a:rPr>
              <a:t> </a:t>
            </a:r>
            <a:r>
              <a:rPr lang="nl-NL" sz="2000" b="0" dirty="0">
                <a:solidFill>
                  <a:schemeClr val="tx1"/>
                </a:solidFill>
                <a:latin typeface="Arial" panose="020B0604020202020204" pitchFamily="34" charset="0"/>
                <a:ea typeface="ＭＳ Ｐゴシック"/>
                <a:cs typeface="Arial" panose="020B0604020202020204" pitchFamily="34" charset="0"/>
              </a:rPr>
              <a:t>aan.</a:t>
            </a:r>
            <a:r>
              <a:rPr lang="nl-NL" sz="2000" b="0" kern="0" dirty="0">
                <a:solidFill>
                  <a:schemeClr val="tx1"/>
                </a:solidFill>
                <a:latin typeface="Arial" panose="020B0604020202020204" pitchFamily="34" charset="0"/>
                <a:ea typeface="ＭＳ Ｐゴシック"/>
                <a:cs typeface="Arial" panose="020B0604020202020204" pitchFamily="34" charset="0"/>
              </a:rPr>
              <a:t> </a:t>
            </a:r>
          </a:p>
          <a:p>
            <a:pPr marL="342900" indent="-342900" algn="l" eaLnBrk="0" hangingPunct="0">
              <a:lnSpc>
                <a:spcPct val="100000"/>
              </a:lnSpc>
              <a:buClr>
                <a:srgbClr val="E30613"/>
              </a:buClr>
              <a:buFont typeface="Arial" panose="020B0604020202020204" pitchFamily="34" charset="0"/>
              <a:buChar char="•"/>
              <a:defRPr/>
            </a:pPr>
            <a:r>
              <a:rPr lang="nl-NL" sz="2000" b="0" dirty="0">
                <a:solidFill>
                  <a:schemeClr val="tx1"/>
                </a:solidFill>
                <a:latin typeface="Arial" panose="020B0604020202020204" pitchFamily="34" charset="0"/>
                <a:ea typeface="ＭＳ Ｐゴシック"/>
                <a:cs typeface="Arial" panose="020B0604020202020204" pitchFamily="34" charset="0"/>
              </a:rPr>
              <a:t>Geef voorlichting</a:t>
            </a:r>
            <a:r>
              <a:rPr lang="nl-NL" sz="2000" b="0" kern="0" dirty="0">
                <a:solidFill>
                  <a:schemeClr val="tx1"/>
                </a:solidFill>
                <a:latin typeface="Arial" panose="020B0604020202020204" pitchFamily="34" charset="0"/>
                <a:ea typeface="ＭＳ Ｐゴシック"/>
                <a:cs typeface="Arial" panose="020B0604020202020204" pitchFamily="34" charset="0"/>
              </a:rPr>
              <a:t> </a:t>
            </a:r>
            <a:r>
              <a:rPr lang="nl-NL" sz="2000" b="0" dirty="0">
                <a:solidFill>
                  <a:schemeClr val="tx1"/>
                </a:solidFill>
                <a:latin typeface="Arial" panose="020B0604020202020204" pitchFamily="34" charset="0"/>
                <a:ea typeface="ＭＳ Ｐゴシック"/>
                <a:cs typeface="Arial" panose="020B0604020202020204" pitchFamily="34" charset="0"/>
              </a:rPr>
              <a:t>over</a:t>
            </a:r>
            <a:r>
              <a:rPr lang="nl-NL" sz="2000" b="0" kern="0" dirty="0">
                <a:solidFill>
                  <a:schemeClr val="tx1"/>
                </a:solidFill>
                <a:latin typeface="Arial" panose="020B0604020202020204" pitchFamily="34" charset="0"/>
                <a:ea typeface="ＭＳ Ｐゴシック"/>
                <a:cs typeface="Arial" panose="020B0604020202020204" pitchFamily="34" charset="0"/>
              </a:rPr>
              <a:t> de risico’s en gevolgen van schadelijk geluid</a:t>
            </a:r>
            <a:r>
              <a:rPr lang="nl-NL" sz="2000" b="0" dirty="0">
                <a:solidFill>
                  <a:schemeClr val="tx1"/>
                </a:solidFill>
                <a:latin typeface="Arial" panose="020B0604020202020204" pitchFamily="34" charset="0"/>
                <a:ea typeface="ＭＳ Ｐゴシック"/>
                <a:cs typeface="Arial" panose="020B0604020202020204" pitchFamily="34" charset="0"/>
              </a:rPr>
              <a:t>.</a:t>
            </a:r>
            <a:endParaRPr lang="nl-NL" sz="28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020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3B272-6893-6C83-2D3D-956213FCAE6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61C2DA-4C22-A361-8308-2C5EA89820F0}"/>
              </a:ext>
            </a:extLst>
          </p:cNvPr>
          <p:cNvSpPr>
            <a:spLocks noGrp="1"/>
          </p:cNvSpPr>
          <p:nvPr>
            <p:ph type="ctrTitle"/>
          </p:nvPr>
        </p:nvSpPr>
        <p:spPr>
          <a:xfrm>
            <a:off x="848139" y="2541228"/>
            <a:ext cx="10892757" cy="536880"/>
          </a:xfrm>
        </p:spPr>
        <p:txBody>
          <a:bodyPr>
            <a:noAutofit/>
          </a:bodyPr>
          <a:lstStyle/>
          <a:p>
            <a:pPr marL="457200" lvl="0" indent="-457200" algn="l" fontAlgn="base">
              <a:lnSpc>
                <a:spcPct val="100000"/>
              </a:lnSpc>
              <a:spcBef>
                <a:spcPct val="20000"/>
              </a:spcBef>
              <a:spcAft>
                <a:spcPct val="0"/>
              </a:spcAft>
              <a:buFont typeface="+mj-lt"/>
              <a:buAutoNum type="arabicPeriod"/>
              <a:defRPr/>
            </a:pPr>
            <a:r>
              <a:rPr lang="nl-NL" sz="2000" b="0" kern="0" dirty="0">
                <a:solidFill>
                  <a:schemeClr val="tx1"/>
                </a:solidFill>
                <a:latin typeface="Arial" panose="020B0604020202020204" pitchFamily="34" charset="0"/>
                <a:ea typeface="ＭＳ Ｐゴシック"/>
                <a:cs typeface="Arial" panose="020B0604020202020204" pitchFamily="34" charset="0"/>
              </a:rPr>
              <a:t>Het geluid aan de bron verlagen. Bijvoorbeeld door een stillere machine te kiezen.</a:t>
            </a:r>
            <a:endParaRPr lang="nl-NL" sz="28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B6D8467A-E53D-725F-4992-C9C4DA9E389A}"/>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BB2AB9BD-4316-4C8F-2051-587F562270A9}"/>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64EC1BFF-0A19-8EEA-E5CF-8E022F3198E7}"/>
              </a:ext>
            </a:extLst>
          </p:cNvPr>
          <p:cNvPicPr>
            <a:picLocks noChangeAspect="1"/>
          </p:cNvPicPr>
          <p:nvPr/>
        </p:nvPicPr>
        <p:blipFill>
          <a:blip r:embed="rId3"/>
          <a:srcRect l="44030" r="1" b="51404"/>
          <a:stretch/>
        </p:blipFill>
        <p:spPr>
          <a:xfrm>
            <a:off x="0" y="1415509"/>
            <a:ext cx="4349990" cy="960857"/>
          </a:xfrm>
          <a:prstGeom prst="rect">
            <a:avLst/>
          </a:prstGeom>
        </p:spPr>
      </p:pic>
      <p:sp>
        <p:nvSpPr>
          <p:cNvPr id="14" name="Titel 1">
            <a:extLst>
              <a:ext uri="{FF2B5EF4-FFF2-40B4-BE49-F238E27FC236}">
                <a16:creationId xmlns:a16="http://schemas.microsoft.com/office/drawing/2014/main" id="{63DC243F-3255-8A1B-4F7B-B3418E31355A}"/>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Aanpak schadelijk geluid</a:t>
            </a:r>
            <a:endParaRPr lang="nl-NL" sz="2000" b="0"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0D3FD116-D72B-882C-9489-9C5FFD5C0D48}"/>
              </a:ext>
            </a:extLst>
          </p:cNvPr>
          <p:cNvSpPr txBox="1">
            <a:spLocks/>
          </p:cNvSpPr>
          <p:nvPr/>
        </p:nvSpPr>
        <p:spPr>
          <a:xfrm>
            <a:off x="848139" y="3316165"/>
            <a:ext cx="10892757" cy="6628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457200" indent="-457200" algn="l" fontAlgn="base">
              <a:lnSpc>
                <a:spcPct val="100000"/>
              </a:lnSpc>
              <a:spcBef>
                <a:spcPct val="20000"/>
              </a:spcBef>
              <a:spcAft>
                <a:spcPct val="0"/>
              </a:spcAft>
              <a:buFont typeface="+mj-lt"/>
              <a:buAutoNum type="arabicPeriod" startAt="2"/>
              <a:defRPr/>
            </a:pPr>
            <a:r>
              <a:rPr lang="nl-NL" sz="2000" b="0" kern="0" dirty="0">
                <a:solidFill>
                  <a:schemeClr val="tx1"/>
                </a:solidFill>
                <a:latin typeface="Arial" panose="020B0604020202020204" pitchFamily="34" charset="0"/>
                <a:ea typeface="ＭＳ Ｐゴシック"/>
                <a:cs typeface="Arial" panose="020B0604020202020204" pitchFamily="34" charset="0"/>
              </a:rPr>
              <a:t>De geluidsoverdracht op anderen verminderen. Denk aan omkasting van een machine.</a:t>
            </a:r>
            <a:endParaRPr lang="nl-NL" sz="2800" b="0" dirty="0">
              <a:solidFill>
                <a:schemeClr val="tx1"/>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F6965D9D-922D-C736-FF09-0E31A3A9F843}"/>
              </a:ext>
            </a:extLst>
          </p:cNvPr>
          <p:cNvSpPr txBox="1">
            <a:spLocks/>
          </p:cNvSpPr>
          <p:nvPr/>
        </p:nvSpPr>
        <p:spPr>
          <a:xfrm>
            <a:off x="848139" y="4075779"/>
            <a:ext cx="7600917" cy="80913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457200" indent="-457200" algn="l" fontAlgn="base">
              <a:lnSpc>
                <a:spcPct val="100000"/>
              </a:lnSpc>
              <a:spcBef>
                <a:spcPct val="20000"/>
              </a:spcBef>
              <a:spcAft>
                <a:spcPct val="0"/>
              </a:spcAft>
              <a:buFont typeface="+mj-lt"/>
              <a:buAutoNum type="arabicPeriod" startAt="3"/>
              <a:defRPr/>
            </a:pPr>
            <a:r>
              <a:rPr lang="nl-NL" sz="2000" b="0" kern="0" dirty="0">
                <a:solidFill>
                  <a:schemeClr val="tx1"/>
                </a:solidFill>
                <a:latin typeface="Arial" panose="020B0604020202020204" pitchFamily="34" charset="0"/>
                <a:ea typeface="ＭＳ Ｐゴシック"/>
                <a:cs typeface="Arial" panose="020B0604020202020204" pitchFamily="34" charset="0"/>
              </a:rPr>
              <a:t>Langdurige blootstelling aan schadelijk geluid voorkomen. Denk in oplossingen als wisseling van taken of werkplekken.</a:t>
            </a:r>
            <a:endParaRPr lang="nl-NL" sz="2800" b="0" dirty="0">
              <a:solidFill>
                <a:schemeClr val="tx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91D4CF81-C7C7-BBD8-9770-3CF6D19DD025}"/>
              </a:ext>
            </a:extLst>
          </p:cNvPr>
          <p:cNvSpPr txBox="1">
            <a:spLocks/>
          </p:cNvSpPr>
          <p:nvPr/>
        </p:nvSpPr>
        <p:spPr>
          <a:xfrm>
            <a:off x="848139" y="5146463"/>
            <a:ext cx="9861314" cy="80913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457200" indent="-457200" algn="l" fontAlgn="base">
              <a:lnSpc>
                <a:spcPct val="100000"/>
              </a:lnSpc>
              <a:spcBef>
                <a:spcPct val="20000"/>
              </a:spcBef>
              <a:spcAft>
                <a:spcPct val="0"/>
              </a:spcAft>
              <a:buFont typeface="+mj-lt"/>
              <a:buAutoNum type="arabicPeriod" startAt="4"/>
              <a:defRPr/>
            </a:pPr>
            <a:r>
              <a:rPr lang="nl-NL" sz="2000" b="0" kern="0" dirty="0">
                <a:solidFill>
                  <a:schemeClr val="tx1"/>
                </a:solidFill>
                <a:latin typeface="Arial" panose="020B0604020202020204" pitchFamily="34" charset="0"/>
                <a:ea typeface="ＭＳ Ｐゴシック"/>
                <a:cs typeface="Arial" panose="020B0604020202020204" pitchFamily="34" charset="0"/>
              </a:rPr>
              <a:t>Het leveren van de meest geschikte (en prettige) gehoorbeschermingsmiddelen. En deze dragen!</a:t>
            </a:r>
            <a:br>
              <a:rPr lang="nl-NL" sz="2000" b="0" kern="0" dirty="0">
                <a:solidFill>
                  <a:schemeClr val="tx1"/>
                </a:solidFill>
                <a:latin typeface="Arial" panose="020B0604020202020204" pitchFamily="34" charset="0"/>
                <a:ea typeface="ＭＳ Ｐゴシック"/>
                <a:cs typeface="Arial" panose="020B0604020202020204" pitchFamily="34" charset="0"/>
              </a:rPr>
            </a:br>
            <a:br>
              <a:rPr lang="nl-NL" sz="2000" b="0" dirty="0">
                <a:solidFill>
                  <a:schemeClr val="tx1"/>
                </a:solidFill>
                <a:latin typeface="Arial" panose="020B0604020202020204" pitchFamily="34" charset="0"/>
                <a:cs typeface="Arial" panose="020B0604020202020204" pitchFamily="34" charset="0"/>
              </a:rPr>
            </a:br>
            <a:endParaRPr lang="nl-NL" sz="28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407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53195-B2C1-CF64-4783-A0AF7929501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65011BA-F3C2-3222-CB5B-8D6518760EB9}"/>
              </a:ext>
            </a:extLst>
          </p:cNvPr>
          <p:cNvSpPr>
            <a:spLocks noGrp="1"/>
          </p:cNvSpPr>
          <p:nvPr>
            <p:ph type="ctrTitle"/>
          </p:nvPr>
        </p:nvSpPr>
        <p:spPr>
          <a:xfrm>
            <a:off x="848140" y="5112329"/>
            <a:ext cx="2216930" cy="960857"/>
          </a:xfrm>
        </p:spPr>
        <p:txBody>
          <a:bodyPr>
            <a:noAutofit/>
          </a:bodyPr>
          <a:lstStyle/>
          <a:p>
            <a:pPr lvl="0" fontAlgn="base">
              <a:lnSpc>
                <a:spcPct val="100000"/>
              </a:lnSpc>
              <a:spcBef>
                <a:spcPct val="20000"/>
              </a:spcBef>
              <a:spcAft>
                <a:spcPct val="0"/>
              </a:spcAft>
              <a:defRPr/>
            </a:pPr>
            <a:r>
              <a:rPr lang="nl-NL" kern="0" dirty="0">
                <a:solidFill>
                  <a:schemeClr val="tx1"/>
                </a:solidFill>
                <a:latin typeface="Arial" panose="020B0604020202020204" pitchFamily="34" charset="0"/>
                <a:ea typeface="ＭＳ Ｐゴシック"/>
                <a:cs typeface="Arial" panose="020B0604020202020204" pitchFamily="34" charset="0"/>
              </a:rPr>
              <a:t>10-15</a:t>
            </a:r>
            <a:br>
              <a:rPr lang="nl-NL" sz="2000" kern="0" dirty="0">
                <a:solidFill>
                  <a:schemeClr val="tx1"/>
                </a:solidFill>
                <a:latin typeface="Arial" panose="020B0604020202020204" pitchFamily="34" charset="0"/>
                <a:ea typeface="ＭＳ Ｐゴシック"/>
                <a:cs typeface="Arial" panose="020B0604020202020204" pitchFamily="34" charset="0"/>
              </a:rPr>
            </a:br>
            <a:r>
              <a:rPr lang="nl-NL" sz="2000" kern="0" dirty="0">
                <a:solidFill>
                  <a:schemeClr val="tx1"/>
                </a:solidFill>
                <a:latin typeface="Arial" panose="020B0604020202020204" pitchFamily="34" charset="0"/>
                <a:ea typeface="ＭＳ Ｐゴシック"/>
                <a:cs typeface="Arial" panose="020B0604020202020204" pitchFamily="34" charset="0"/>
              </a:rPr>
              <a:t>decibel</a:t>
            </a:r>
            <a:endParaRPr lang="nl-NL" sz="280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968AE9BD-6A67-7980-1AB1-9588334C04F1}"/>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2F5CE958-9E2A-6D25-992B-28AB33EAE03B}"/>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B3DAE4D2-5DE6-8A0A-E342-A7F927F8BB22}"/>
              </a:ext>
            </a:extLst>
          </p:cNvPr>
          <p:cNvPicPr>
            <a:picLocks noChangeAspect="1"/>
          </p:cNvPicPr>
          <p:nvPr/>
        </p:nvPicPr>
        <p:blipFill>
          <a:blip r:embed="rId3"/>
          <a:srcRect l="49771" r="1" b="51404"/>
          <a:stretch/>
        </p:blipFill>
        <p:spPr>
          <a:xfrm>
            <a:off x="-1" y="1415509"/>
            <a:ext cx="3903763" cy="960857"/>
          </a:xfrm>
          <a:prstGeom prst="rect">
            <a:avLst/>
          </a:prstGeom>
        </p:spPr>
      </p:pic>
      <p:sp>
        <p:nvSpPr>
          <p:cNvPr id="14" name="Titel 1">
            <a:extLst>
              <a:ext uri="{FF2B5EF4-FFF2-40B4-BE49-F238E27FC236}">
                <a16:creationId xmlns:a16="http://schemas.microsoft.com/office/drawing/2014/main" id="{A4B59E7F-34C2-6926-9778-9B301E62F40F}"/>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Gehoorbescherming</a:t>
            </a:r>
            <a:endParaRPr lang="nl-NL" sz="2000" b="0"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A23C03C6-8EBC-C979-4352-CF7E44AB5C6A}"/>
              </a:ext>
            </a:extLst>
          </p:cNvPr>
          <p:cNvSpPr txBox="1">
            <a:spLocks/>
          </p:cNvSpPr>
          <p:nvPr/>
        </p:nvSpPr>
        <p:spPr>
          <a:xfrm>
            <a:off x="3532818" y="5112329"/>
            <a:ext cx="2216930" cy="96085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fontAlgn="base">
              <a:lnSpc>
                <a:spcPct val="100000"/>
              </a:lnSpc>
              <a:spcBef>
                <a:spcPct val="20000"/>
              </a:spcBef>
              <a:spcAft>
                <a:spcPct val="0"/>
              </a:spcAft>
              <a:defRPr/>
            </a:pPr>
            <a:r>
              <a:rPr lang="nl-NL" kern="0" dirty="0">
                <a:solidFill>
                  <a:schemeClr val="tx1"/>
                </a:solidFill>
                <a:latin typeface="Arial" panose="020B0604020202020204" pitchFamily="34" charset="0"/>
                <a:ea typeface="ＭＳ Ｐゴシック"/>
                <a:cs typeface="Arial" panose="020B0604020202020204" pitchFamily="34" charset="0"/>
              </a:rPr>
              <a:t>5-30</a:t>
            </a:r>
            <a:br>
              <a:rPr lang="nl-NL" sz="2000" kern="0" dirty="0">
                <a:solidFill>
                  <a:schemeClr val="tx1"/>
                </a:solidFill>
                <a:latin typeface="Arial" panose="020B0604020202020204" pitchFamily="34" charset="0"/>
                <a:ea typeface="ＭＳ Ｐゴシック"/>
                <a:cs typeface="Arial" panose="020B0604020202020204" pitchFamily="34" charset="0"/>
              </a:rPr>
            </a:br>
            <a:r>
              <a:rPr lang="nl-NL" sz="2000" kern="0" dirty="0">
                <a:solidFill>
                  <a:schemeClr val="tx1"/>
                </a:solidFill>
                <a:latin typeface="Arial" panose="020B0604020202020204" pitchFamily="34" charset="0"/>
                <a:ea typeface="ＭＳ Ｐゴシック"/>
                <a:cs typeface="Arial" panose="020B0604020202020204" pitchFamily="34" charset="0"/>
              </a:rPr>
              <a:t>decibel</a:t>
            </a:r>
            <a:endParaRPr lang="nl-NL" sz="2800" dirty="0">
              <a:solidFill>
                <a:schemeClr val="tx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A00B30E3-1EBA-5BC0-7C4B-134ACD90C0C4}"/>
              </a:ext>
            </a:extLst>
          </p:cNvPr>
          <p:cNvSpPr txBox="1">
            <a:spLocks/>
          </p:cNvSpPr>
          <p:nvPr/>
        </p:nvSpPr>
        <p:spPr>
          <a:xfrm>
            <a:off x="6283333" y="5112329"/>
            <a:ext cx="2216930" cy="96085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fontAlgn="base">
              <a:lnSpc>
                <a:spcPct val="100000"/>
              </a:lnSpc>
              <a:spcBef>
                <a:spcPct val="20000"/>
              </a:spcBef>
              <a:spcAft>
                <a:spcPct val="0"/>
              </a:spcAft>
              <a:defRPr/>
            </a:pPr>
            <a:r>
              <a:rPr lang="nl-NL" kern="0" dirty="0">
                <a:solidFill>
                  <a:schemeClr val="tx1"/>
                </a:solidFill>
                <a:latin typeface="Arial" panose="020B0604020202020204" pitchFamily="34" charset="0"/>
                <a:ea typeface="ＭＳ Ｐゴシック"/>
                <a:cs typeface="Arial" panose="020B0604020202020204" pitchFamily="34" charset="0"/>
              </a:rPr>
              <a:t>10-15</a:t>
            </a:r>
            <a:br>
              <a:rPr lang="nl-NL" sz="2000" kern="0" dirty="0">
                <a:solidFill>
                  <a:schemeClr val="tx1"/>
                </a:solidFill>
                <a:latin typeface="Arial" panose="020B0604020202020204" pitchFamily="34" charset="0"/>
                <a:ea typeface="ＭＳ Ｐゴシック"/>
                <a:cs typeface="Arial" panose="020B0604020202020204" pitchFamily="34" charset="0"/>
              </a:rPr>
            </a:br>
            <a:r>
              <a:rPr lang="nl-NL" sz="2000" kern="0" dirty="0">
                <a:solidFill>
                  <a:schemeClr val="tx1"/>
                </a:solidFill>
                <a:latin typeface="Arial" panose="020B0604020202020204" pitchFamily="34" charset="0"/>
                <a:ea typeface="ＭＳ Ｐゴシック"/>
                <a:cs typeface="Arial" panose="020B0604020202020204" pitchFamily="34" charset="0"/>
              </a:rPr>
              <a:t>decibel</a:t>
            </a:r>
            <a:endParaRPr lang="nl-NL" sz="2800" dirty="0">
              <a:solidFill>
                <a:schemeClr val="tx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C55EA9C1-813C-882A-DAFB-E95C8B27D019}"/>
              </a:ext>
            </a:extLst>
          </p:cNvPr>
          <p:cNvSpPr txBox="1">
            <a:spLocks/>
          </p:cNvSpPr>
          <p:nvPr/>
        </p:nvSpPr>
        <p:spPr>
          <a:xfrm>
            <a:off x="8982642" y="5112329"/>
            <a:ext cx="2216930" cy="96085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fontAlgn="base">
              <a:lnSpc>
                <a:spcPct val="100000"/>
              </a:lnSpc>
              <a:spcBef>
                <a:spcPct val="20000"/>
              </a:spcBef>
              <a:spcAft>
                <a:spcPct val="0"/>
              </a:spcAft>
              <a:defRPr/>
            </a:pPr>
            <a:r>
              <a:rPr lang="nl-NL" kern="0" dirty="0">
                <a:solidFill>
                  <a:schemeClr val="tx1"/>
                </a:solidFill>
                <a:latin typeface="Arial" panose="020B0604020202020204" pitchFamily="34" charset="0"/>
                <a:ea typeface="ＭＳ Ｐゴシック"/>
                <a:cs typeface="Arial" panose="020B0604020202020204" pitchFamily="34" charset="0"/>
              </a:rPr>
              <a:t>5-30</a:t>
            </a:r>
            <a:br>
              <a:rPr lang="nl-NL" sz="2000" kern="0" dirty="0">
                <a:solidFill>
                  <a:schemeClr val="tx1"/>
                </a:solidFill>
                <a:latin typeface="Arial" panose="020B0604020202020204" pitchFamily="34" charset="0"/>
                <a:ea typeface="ＭＳ Ｐゴシック"/>
                <a:cs typeface="Arial" panose="020B0604020202020204" pitchFamily="34" charset="0"/>
              </a:rPr>
            </a:br>
            <a:r>
              <a:rPr lang="nl-NL" sz="2000" kern="0" dirty="0">
                <a:solidFill>
                  <a:schemeClr val="tx1"/>
                </a:solidFill>
                <a:latin typeface="Arial" panose="020B0604020202020204" pitchFamily="34" charset="0"/>
                <a:ea typeface="ＭＳ Ｐゴシック"/>
                <a:cs typeface="Arial" panose="020B0604020202020204" pitchFamily="34" charset="0"/>
              </a:rPr>
              <a:t>decibel</a:t>
            </a:r>
            <a:endParaRPr lang="nl-NL" sz="2800" dirty="0">
              <a:solidFill>
                <a:schemeClr val="tx1"/>
              </a:solidFill>
              <a:latin typeface="Arial" panose="020B0604020202020204" pitchFamily="34" charset="0"/>
              <a:cs typeface="Arial" panose="020B0604020202020204" pitchFamily="34" charset="0"/>
            </a:endParaRPr>
          </a:p>
        </p:txBody>
      </p:sp>
      <p:pic>
        <p:nvPicPr>
          <p:cNvPr id="12" name="Picture 25" descr="129528">
            <a:extLst>
              <a:ext uri="{FF2B5EF4-FFF2-40B4-BE49-F238E27FC236}">
                <a16:creationId xmlns:a16="http://schemas.microsoft.com/office/drawing/2014/main" id="{11B8A394-C3AA-5C38-53C6-4757653A4D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729" r="19982"/>
          <a:stretch/>
        </p:blipFill>
        <p:spPr bwMode="auto">
          <a:xfrm>
            <a:off x="3737597" y="2243861"/>
            <a:ext cx="2012151" cy="267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oorplugs">
            <a:extLst>
              <a:ext uri="{FF2B5EF4-FFF2-40B4-BE49-F238E27FC236}">
                <a16:creationId xmlns:a16="http://schemas.microsoft.com/office/drawing/2014/main" id="{C4094D43-B466-48DB-124F-9A44A24E20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753" y="2657747"/>
            <a:ext cx="2659313" cy="216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 descr="art_large_4011">
            <a:extLst>
              <a:ext uri="{FF2B5EF4-FFF2-40B4-BE49-F238E27FC236}">
                <a16:creationId xmlns:a16="http://schemas.microsoft.com/office/drawing/2014/main" id="{5BF2D73C-3EE7-D841-6F1D-8473CF6FEA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5437" y="2768482"/>
            <a:ext cx="1933619" cy="19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7" descr="Otoplastieken">
            <a:extLst>
              <a:ext uri="{FF2B5EF4-FFF2-40B4-BE49-F238E27FC236}">
                <a16:creationId xmlns:a16="http://schemas.microsoft.com/office/drawing/2014/main" id="{47AAA17D-F17A-7BD5-36C2-D34466D1DA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1402" y="3217743"/>
            <a:ext cx="2553845" cy="122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60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69C74-2014-9B0B-DFAA-F2C75649A2B4}"/>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F2C026AE-72BE-A006-0977-06D3AF9F359F}"/>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4C6C94C3-2BB3-D5F4-2CD8-CB149F1E16CC}"/>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4DA8F7FA-3CDB-444F-58C6-881B82799921}"/>
              </a:ext>
            </a:extLst>
          </p:cNvPr>
          <p:cNvPicPr>
            <a:picLocks noChangeAspect="1"/>
          </p:cNvPicPr>
          <p:nvPr/>
        </p:nvPicPr>
        <p:blipFill>
          <a:blip r:embed="rId3"/>
          <a:srcRect l="71099" r="1" b="51404"/>
          <a:stretch/>
        </p:blipFill>
        <p:spPr>
          <a:xfrm>
            <a:off x="0" y="1415509"/>
            <a:ext cx="2246102" cy="960857"/>
          </a:xfrm>
          <a:prstGeom prst="rect">
            <a:avLst/>
          </a:prstGeom>
        </p:spPr>
      </p:pic>
      <p:sp>
        <p:nvSpPr>
          <p:cNvPr id="14" name="Titel 1">
            <a:extLst>
              <a:ext uri="{FF2B5EF4-FFF2-40B4-BE49-F238E27FC236}">
                <a16:creationId xmlns:a16="http://schemas.microsoft.com/office/drawing/2014/main" id="{92F4840F-3397-8FD9-31D6-514BDEBD161D}"/>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Stelling</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53199ADB-C3FB-3051-F203-33D153B63693}"/>
              </a:ext>
            </a:extLst>
          </p:cNvPr>
          <p:cNvSpPr txBox="1">
            <a:spLocks/>
          </p:cNvSpPr>
          <p:nvPr/>
        </p:nvSpPr>
        <p:spPr>
          <a:xfrm>
            <a:off x="0" y="2878051"/>
            <a:ext cx="12191999" cy="96085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buClr>
                <a:srgbClr val="E30613"/>
              </a:buClr>
            </a:pPr>
            <a:r>
              <a:rPr lang="nl-NL" dirty="0">
                <a:solidFill>
                  <a:schemeClr val="tx1"/>
                </a:solidFill>
                <a:latin typeface="Arial" panose="020B0604020202020204" pitchFamily="34" charset="0"/>
                <a:cs typeface="Arial" panose="020B0604020202020204" pitchFamily="34" charset="0"/>
              </a:rPr>
              <a:t>Is </a:t>
            </a:r>
            <a:r>
              <a:rPr lang="nl-NL" dirty="0" err="1">
                <a:solidFill>
                  <a:schemeClr val="tx1"/>
                </a:solidFill>
                <a:latin typeface="Arial" panose="020B0604020202020204" pitchFamily="34" charset="0"/>
                <a:cs typeface="Arial" panose="020B0604020202020204" pitchFamily="34" charset="0"/>
              </a:rPr>
              <a:t>noise</a:t>
            </a:r>
            <a:r>
              <a:rPr lang="nl-NL" dirty="0">
                <a:solidFill>
                  <a:schemeClr val="tx1"/>
                </a:solidFill>
                <a:latin typeface="Arial" panose="020B0604020202020204" pitchFamily="34" charset="0"/>
                <a:cs typeface="Arial" panose="020B0604020202020204" pitchFamily="34" charset="0"/>
              </a:rPr>
              <a:t> </a:t>
            </a:r>
            <a:r>
              <a:rPr lang="nl-NL" dirty="0" err="1">
                <a:solidFill>
                  <a:schemeClr val="tx1"/>
                </a:solidFill>
                <a:latin typeface="Arial" panose="020B0604020202020204" pitchFamily="34" charset="0"/>
                <a:cs typeface="Arial" panose="020B0604020202020204" pitchFamily="34" charset="0"/>
              </a:rPr>
              <a:t>cancelling</a:t>
            </a:r>
            <a:r>
              <a:rPr lang="nl-NL" dirty="0">
                <a:solidFill>
                  <a:schemeClr val="tx1"/>
                </a:solidFill>
                <a:latin typeface="Arial" panose="020B0604020202020204" pitchFamily="34" charset="0"/>
                <a:cs typeface="Arial" panose="020B0604020202020204" pitchFamily="34" charset="0"/>
              </a:rPr>
              <a:t> ook gehoorbescherming?</a:t>
            </a:r>
          </a:p>
        </p:txBody>
      </p:sp>
      <p:sp>
        <p:nvSpPr>
          <p:cNvPr id="17" name="Titel 1">
            <a:extLst>
              <a:ext uri="{FF2B5EF4-FFF2-40B4-BE49-F238E27FC236}">
                <a16:creationId xmlns:a16="http://schemas.microsoft.com/office/drawing/2014/main" id="{B194846C-459E-BA20-423A-DCE48B6A807E}"/>
              </a:ext>
            </a:extLst>
          </p:cNvPr>
          <p:cNvSpPr txBox="1">
            <a:spLocks/>
          </p:cNvSpPr>
          <p:nvPr/>
        </p:nvSpPr>
        <p:spPr>
          <a:xfrm>
            <a:off x="5411836" y="4114551"/>
            <a:ext cx="3595806" cy="41980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457200" indent="-4572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Ja</a:t>
            </a:r>
          </a:p>
        </p:txBody>
      </p:sp>
      <p:sp>
        <p:nvSpPr>
          <p:cNvPr id="18" name="Titel 1">
            <a:extLst>
              <a:ext uri="{FF2B5EF4-FFF2-40B4-BE49-F238E27FC236}">
                <a16:creationId xmlns:a16="http://schemas.microsoft.com/office/drawing/2014/main" id="{815C66C8-DD6E-4F72-8A40-602BF5810117}"/>
              </a:ext>
            </a:extLst>
          </p:cNvPr>
          <p:cNvSpPr txBox="1">
            <a:spLocks/>
          </p:cNvSpPr>
          <p:nvPr/>
        </p:nvSpPr>
        <p:spPr>
          <a:xfrm>
            <a:off x="5401248" y="4576963"/>
            <a:ext cx="3606394" cy="76472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457200" indent="-4572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Nee</a:t>
            </a:r>
          </a:p>
        </p:txBody>
      </p:sp>
    </p:spTree>
    <p:extLst>
      <p:ext uri="{BB962C8B-B14F-4D97-AF65-F5344CB8AC3E}">
        <p14:creationId xmlns:p14="http://schemas.microsoft.com/office/powerpoint/2010/main" val="1296256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C891C-0E22-F977-2E36-BE757FB1F9FB}"/>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2CFD311E-8793-A40C-A9BA-DE02EE397015}"/>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193460C5-21BB-1133-3E73-690BCE2A40BF}"/>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ED0A383A-7C98-0260-A062-B80D2B91315D}"/>
              </a:ext>
            </a:extLst>
          </p:cNvPr>
          <p:cNvPicPr>
            <a:picLocks noChangeAspect="1"/>
          </p:cNvPicPr>
          <p:nvPr/>
        </p:nvPicPr>
        <p:blipFill>
          <a:blip r:embed="rId3"/>
          <a:srcRect l="56040" b="51404"/>
          <a:stretch/>
        </p:blipFill>
        <p:spPr>
          <a:xfrm>
            <a:off x="0" y="1415509"/>
            <a:ext cx="3416534" cy="960857"/>
          </a:xfrm>
          <a:prstGeom prst="rect">
            <a:avLst/>
          </a:prstGeom>
        </p:spPr>
      </p:pic>
      <p:sp>
        <p:nvSpPr>
          <p:cNvPr id="14" name="Titel 1">
            <a:extLst>
              <a:ext uri="{FF2B5EF4-FFF2-40B4-BE49-F238E27FC236}">
                <a16:creationId xmlns:a16="http://schemas.microsoft.com/office/drawing/2014/main" id="{83D1190F-189F-1BF7-DA06-BBED41F6D0E6}"/>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err="1">
                <a:solidFill>
                  <a:schemeClr val="bg1"/>
                </a:solidFill>
                <a:latin typeface="Arial" panose="020B0604020202020204" pitchFamily="34" charset="0"/>
                <a:cs typeface="Arial" panose="020B0604020202020204" pitchFamily="34" charset="0"/>
              </a:rPr>
              <a:t>Noise</a:t>
            </a:r>
            <a:r>
              <a:rPr lang="nl-NL" sz="2000" dirty="0">
                <a:solidFill>
                  <a:schemeClr val="bg1"/>
                </a:solidFill>
                <a:latin typeface="Arial" panose="020B0604020202020204" pitchFamily="34" charset="0"/>
                <a:cs typeface="Arial" panose="020B0604020202020204" pitchFamily="34" charset="0"/>
              </a:rPr>
              <a:t> </a:t>
            </a:r>
            <a:r>
              <a:rPr lang="nl-NL" sz="2000" dirty="0" err="1">
                <a:solidFill>
                  <a:schemeClr val="bg1"/>
                </a:solidFill>
                <a:latin typeface="Arial" panose="020B0604020202020204" pitchFamily="34" charset="0"/>
                <a:cs typeface="Arial" panose="020B0604020202020204" pitchFamily="34" charset="0"/>
              </a:rPr>
              <a:t>cancelling</a:t>
            </a:r>
            <a:endParaRPr lang="nl-NL" sz="2000" b="0" dirty="0">
              <a:solidFill>
                <a:schemeClr val="bg1"/>
              </a:solidFill>
              <a:latin typeface="Arial" panose="020B0604020202020204" pitchFamily="34" charset="0"/>
              <a:cs typeface="Arial" panose="020B0604020202020204" pitchFamily="34" charset="0"/>
            </a:endParaRPr>
          </a:p>
        </p:txBody>
      </p:sp>
      <p:sp>
        <p:nvSpPr>
          <p:cNvPr id="17" name="Titel 1">
            <a:extLst>
              <a:ext uri="{FF2B5EF4-FFF2-40B4-BE49-F238E27FC236}">
                <a16:creationId xmlns:a16="http://schemas.microsoft.com/office/drawing/2014/main" id="{BD29FDAE-EF05-6D0B-A34B-462A785EAB9A}"/>
              </a:ext>
            </a:extLst>
          </p:cNvPr>
          <p:cNvSpPr txBox="1">
            <a:spLocks/>
          </p:cNvSpPr>
          <p:nvPr/>
        </p:nvSpPr>
        <p:spPr>
          <a:xfrm>
            <a:off x="848139" y="2787091"/>
            <a:ext cx="9810107" cy="80022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Gehoorbescherming moet aan de EN352 normering voldoen. De oortjes van je telefoon voldoen daar niet aan. </a:t>
            </a:r>
          </a:p>
        </p:txBody>
      </p:sp>
      <p:sp>
        <p:nvSpPr>
          <p:cNvPr id="2" name="Titel 1">
            <a:extLst>
              <a:ext uri="{FF2B5EF4-FFF2-40B4-BE49-F238E27FC236}">
                <a16:creationId xmlns:a16="http://schemas.microsoft.com/office/drawing/2014/main" id="{6CCB65FA-D2EF-242F-37F4-321353D8AB9B}"/>
              </a:ext>
            </a:extLst>
          </p:cNvPr>
          <p:cNvSpPr txBox="1">
            <a:spLocks/>
          </p:cNvSpPr>
          <p:nvPr/>
        </p:nvSpPr>
        <p:spPr>
          <a:xfrm>
            <a:off x="848139" y="3988356"/>
            <a:ext cx="9810107" cy="24025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Bijkomend gevaar: oortjes belemmeren communicatie, in geval van nood lastig waarschuwen, omdat omgevingsgeluiden gefilterd worden.</a:t>
            </a:r>
          </a:p>
        </p:txBody>
      </p:sp>
    </p:spTree>
    <p:extLst>
      <p:ext uri="{BB962C8B-B14F-4D97-AF65-F5344CB8AC3E}">
        <p14:creationId xmlns:p14="http://schemas.microsoft.com/office/powerpoint/2010/main" val="67774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64FB19B8-7700-E1B5-8D14-978A76C07DAE}"/>
              </a:ext>
            </a:extLst>
          </p:cNvPr>
          <p:cNvSpPr/>
          <p:nvPr/>
        </p:nvSpPr>
        <p:spPr>
          <a:xfrm>
            <a:off x="6803665" y="1781006"/>
            <a:ext cx="4540195" cy="39102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schermopname, Rechthoek&#10;&#10;Automatisch gegenereerde beschrijving">
            <a:extLst>
              <a:ext uri="{FF2B5EF4-FFF2-40B4-BE49-F238E27FC236}">
                <a16:creationId xmlns:a16="http://schemas.microsoft.com/office/drawing/2014/main" id="{98208728-03D3-BDB9-B17C-77F739714D49}"/>
              </a:ext>
            </a:extLst>
          </p:cNvPr>
          <p:cNvPicPr>
            <a:picLocks noChangeAspect="1"/>
          </p:cNvPicPr>
          <p:nvPr/>
        </p:nvPicPr>
        <p:blipFill>
          <a:blip r:embed="rId2"/>
          <a:srcRect l="71457" b="51404"/>
          <a:stretch/>
        </p:blipFill>
        <p:spPr>
          <a:xfrm>
            <a:off x="0" y="1444623"/>
            <a:ext cx="2218486" cy="960857"/>
          </a:xfrm>
          <a:prstGeom prst="rect">
            <a:avLst/>
          </a:prstGeom>
        </p:spPr>
      </p:pic>
      <p:sp>
        <p:nvSpPr>
          <p:cNvPr id="2" name="Titel 1">
            <a:extLst>
              <a:ext uri="{FF2B5EF4-FFF2-40B4-BE49-F238E27FC236}">
                <a16:creationId xmlns:a16="http://schemas.microsoft.com/office/drawing/2014/main" id="{0354211E-D0BB-DA43-90EC-ADA3CF04A14B}"/>
              </a:ext>
            </a:extLst>
          </p:cNvPr>
          <p:cNvSpPr>
            <a:spLocks noGrp="1"/>
          </p:cNvSpPr>
          <p:nvPr>
            <p:ph type="ctrTitle"/>
          </p:nvPr>
        </p:nvSpPr>
        <p:spPr>
          <a:xfrm>
            <a:off x="848139" y="1712623"/>
            <a:ext cx="4758577" cy="649705"/>
          </a:xfrm>
        </p:spPr>
        <p:txBody>
          <a:bodyPr>
            <a:normAutofit/>
          </a:bodyPr>
          <a:lstStyle/>
          <a:p>
            <a:pPr algn="l"/>
            <a:r>
              <a:rPr lang="nl-NL" sz="2000" dirty="0">
                <a:solidFill>
                  <a:schemeClr val="bg1"/>
                </a:solidFill>
                <a:latin typeface="Arial" panose="020B0604020202020204" pitchFamily="34" charset="0"/>
                <a:cs typeface="Arial" panose="020B0604020202020204" pitchFamily="34" charset="0"/>
              </a:rPr>
              <a:t>Inhoud</a:t>
            </a:r>
            <a:endParaRPr lang="nl-NL" sz="2000" b="0" dirty="0">
              <a:solidFill>
                <a:schemeClr val="bg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6D83F33D-4636-13C8-D549-A256858C255C}"/>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0C6B79CA-06D8-F486-ED01-3CD3B79C328F}"/>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04E28E98-8F2D-645E-28AB-477EB31C56C7}"/>
              </a:ext>
            </a:extLst>
          </p:cNvPr>
          <p:cNvSpPr txBox="1">
            <a:spLocks/>
          </p:cNvSpPr>
          <p:nvPr/>
        </p:nvSpPr>
        <p:spPr>
          <a:xfrm>
            <a:off x="848139" y="2578640"/>
            <a:ext cx="4758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Wat is schadelijk geluid?</a:t>
            </a:r>
          </a:p>
        </p:txBody>
      </p:sp>
      <p:sp>
        <p:nvSpPr>
          <p:cNvPr id="7" name="Titel 1">
            <a:extLst>
              <a:ext uri="{FF2B5EF4-FFF2-40B4-BE49-F238E27FC236}">
                <a16:creationId xmlns:a16="http://schemas.microsoft.com/office/drawing/2014/main" id="{F31896CB-0AD2-E316-1E4E-31F9A11D62DC}"/>
              </a:ext>
            </a:extLst>
          </p:cNvPr>
          <p:cNvSpPr txBox="1">
            <a:spLocks/>
          </p:cNvSpPr>
          <p:nvPr/>
        </p:nvSpPr>
        <p:spPr>
          <a:xfrm>
            <a:off x="848139" y="3126098"/>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Wat zijn de gezondheidsrisico’s?</a:t>
            </a:r>
          </a:p>
        </p:txBody>
      </p:sp>
      <p:sp>
        <p:nvSpPr>
          <p:cNvPr id="8" name="Titel 1">
            <a:extLst>
              <a:ext uri="{FF2B5EF4-FFF2-40B4-BE49-F238E27FC236}">
                <a16:creationId xmlns:a16="http://schemas.microsoft.com/office/drawing/2014/main" id="{35A1C747-42BC-5987-88E4-417EA0055C7A}"/>
              </a:ext>
            </a:extLst>
          </p:cNvPr>
          <p:cNvSpPr txBox="1">
            <a:spLocks/>
          </p:cNvSpPr>
          <p:nvPr/>
        </p:nvSpPr>
        <p:spPr>
          <a:xfrm>
            <a:off x="848140" y="3654560"/>
            <a:ext cx="5699244" cy="68073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Wat zegt de Arbowet?</a:t>
            </a:r>
          </a:p>
        </p:txBody>
      </p:sp>
      <p:sp>
        <p:nvSpPr>
          <p:cNvPr id="9" name="Titel 1">
            <a:extLst>
              <a:ext uri="{FF2B5EF4-FFF2-40B4-BE49-F238E27FC236}">
                <a16:creationId xmlns:a16="http://schemas.microsoft.com/office/drawing/2014/main" id="{F0F27419-2916-DAC3-F86E-0836EEAE33BE}"/>
              </a:ext>
            </a:extLst>
          </p:cNvPr>
          <p:cNvSpPr txBox="1">
            <a:spLocks/>
          </p:cNvSpPr>
          <p:nvPr/>
        </p:nvSpPr>
        <p:spPr>
          <a:xfrm>
            <a:off x="848139" y="4227308"/>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Hoe pak je schadelijk geluid aan?</a:t>
            </a:r>
          </a:p>
        </p:txBody>
      </p:sp>
      <p:sp>
        <p:nvSpPr>
          <p:cNvPr id="11" name="Titel 1">
            <a:extLst>
              <a:ext uri="{FF2B5EF4-FFF2-40B4-BE49-F238E27FC236}">
                <a16:creationId xmlns:a16="http://schemas.microsoft.com/office/drawing/2014/main" id="{F0E27F5F-EC26-567E-7A62-A136B739650D}"/>
              </a:ext>
            </a:extLst>
          </p:cNvPr>
          <p:cNvSpPr txBox="1">
            <a:spLocks/>
          </p:cNvSpPr>
          <p:nvPr/>
        </p:nvSpPr>
        <p:spPr>
          <a:xfrm>
            <a:off x="848139" y="4761318"/>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Hoe gaat het bij ons?</a:t>
            </a:r>
          </a:p>
        </p:txBody>
      </p:sp>
    </p:spTree>
    <p:extLst>
      <p:ext uri="{BB962C8B-B14F-4D97-AF65-F5344CB8AC3E}">
        <p14:creationId xmlns:p14="http://schemas.microsoft.com/office/powerpoint/2010/main" val="2515056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487A4-D5C6-A98D-5B91-8AEE6357812A}"/>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860CAAC6-984B-437E-17F2-E2AFEFDD7388}"/>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DE376969-65B6-F3C4-2948-DEE543E675FB}"/>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5A9BE0FB-90FB-CC64-6250-5ACBC0D3337C}"/>
              </a:ext>
            </a:extLst>
          </p:cNvPr>
          <p:cNvPicPr>
            <a:picLocks noChangeAspect="1"/>
          </p:cNvPicPr>
          <p:nvPr/>
        </p:nvPicPr>
        <p:blipFill>
          <a:blip r:embed="rId3"/>
          <a:srcRect l="49452" b="51404"/>
          <a:stretch/>
        </p:blipFill>
        <p:spPr>
          <a:xfrm>
            <a:off x="0" y="1415509"/>
            <a:ext cx="3928598" cy="960857"/>
          </a:xfrm>
          <a:prstGeom prst="rect">
            <a:avLst/>
          </a:prstGeom>
        </p:spPr>
      </p:pic>
      <p:sp>
        <p:nvSpPr>
          <p:cNvPr id="14" name="Titel 1">
            <a:extLst>
              <a:ext uri="{FF2B5EF4-FFF2-40B4-BE49-F238E27FC236}">
                <a16:creationId xmlns:a16="http://schemas.microsoft.com/office/drawing/2014/main" id="{549AED4A-E4F1-1618-FCE4-47BC19294BE7}"/>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Hoe gaat het bij ons?</a:t>
            </a:r>
            <a:endParaRPr lang="nl-NL" sz="2000" b="0" dirty="0">
              <a:solidFill>
                <a:schemeClr val="bg1"/>
              </a:solidFill>
              <a:latin typeface="Arial" panose="020B0604020202020204" pitchFamily="34" charset="0"/>
              <a:cs typeface="Arial" panose="020B0604020202020204" pitchFamily="34" charset="0"/>
            </a:endParaRPr>
          </a:p>
        </p:txBody>
      </p:sp>
      <p:sp>
        <p:nvSpPr>
          <p:cNvPr id="17" name="Titel 1">
            <a:extLst>
              <a:ext uri="{FF2B5EF4-FFF2-40B4-BE49-F238E27FC236}">
                <a16:creationId xmlns:a16="http://schemas.microsoft.com/office/drawing/2014/main" id="{464DB4B6-5A9B-ED5D-02AB-BDC0AA0CABB2}"/>
              </a:ext>
            </a:extLst>
          </p:cNvPr>
          <p:cNvSpPr txBox="1">
            <a:spLocks/>
          </p:cNvSpPr>
          <p:nvPr/>
        </p:nvSpPr>
        <p:spPr>
          <a:xfrm>
            <a:off x="848139" y="2787091"/>
            <a:ext cx="9810107" cy="80022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Hebben we plekken waar het </a:t>
            </a:r>
            <a:r>
              <a:rPr lang="nl-NL" sz="2000" b="0" i="1" dirty="0">
                <a:solidFill>
                  <a:schemeClr val="tx1"/>
                </a:solidFill>
                <a:latin typeface="Arial" panose="020B0604020202020204" pitchFamily="34" charset="0"/>
                <a:cs typeface="Arial" panose="020B0604020202020204" pitchFamily="34" charset="0"/>
              </a:rPr>
              <a:t>vaak of altijd </a:t>
            </a:r>
            <a:r>
              <a:rPr lang="nl-NL" sz="2000" b="0" dirty="0">
                <a:solidFill>
                  <a:schemeClr val="tx1"/>
                </a:solidFill>
                <a:latin typeface="Arial" panose="020B0604020202020204" pitchFamily="34" charset="0"/>
                <a:cs typeface="Arial" panose="020B0604020202020204" pitchFamily="34" charset="0"/>
              </a:rPr>
              <a:t>onmogelijk is elkaar op een meter afstand met normaal stemgeluid, dus zonder stemverheffing, te verstaan?</a:t>
            </a:r>
            <a:endParaRPr lang="nl-NL" sz="1800" b="0" dirty="0">
              <a:solidFill>
                <a:schemeClr val="tx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20A4D7F3-AAD7-5FE4-4D18-67558F54DE14}"/>
              </a:ext>
            </a:extLst>
          </p:cNvPr>
          <p:cNvSpPr txBox="1">
            <a:spLocks/>
          </p:cNvSpPr>
          <p:nvPr/>
        </p:nvSpPr>
        <p:spPr>
          <a:xfrm>
            <a:off x="848139" y="3781958"/>
            <a:ext cx="9810107" cy="80022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Hebben we plekken waar </a:t>
            </a:r>
            <a:r>
              <a:rPr lang="nl-NL" sz="2000" b="0" i="1" dirty="0">
                <a:solidFill>
                  <a:schemeClr val="tx1"/>
                </a:solidFill>
                <a:latin typeface="Arial" panose="020B0604020202020204" pitchFamily="34" charset="0"/>
                <a:cs typeface="Arial" panose="020B0604020202020204" pitchFamily="34" charset="0"/>
              </a:rPr>
              <a:t>soms </a:t>
            </a:r>
            <a:r>
              <a:rPr lang="nl-NL" sz="2000" b="0" dirty="0">
                <a:solidFill>
                  <a:schemeClr val="tx1"/>
                </a:solidFill>
                <a:latin typeface="Arial" panose="020B0604020202020204" pitchFamily="34" charset="0"/>
                <a:cs typeface="Arial" panose="020B0604020202020204" pitchFamily="34" charset="0"/>
              </a:rPr>
              <a:t>veel lawaai is, zodat het onmogelijk is elkaar op een meter afstand met normaal stemgeluid te verstaan?</a:t>
            </a:r>
            <a:endParaRPr lang="nl-NL" sz="18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490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9B333-F4E7-5DAB-934D-45F702C588F0}"/>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F4398288-3CE1-474C-5C24-0D7C10477FED}"/>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30AEE71B-2D4B-A7E5-BB13-A2225A7B2E82}"/>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A1B57236-C298-B9B5-567C-D5963D6D7A5F}"/>
              </a:ext>
            </a:extLst>
          </p:cNvPr>
          <p:cNvPicPr>
            <a:picLocks noChangeAspect="1"/>
          </p:cNvPicPr>
          <p:nvPr/>
        </p:nvPicPr>
        <p:blipFill>
          <a:blip r:embed="rId3"/>
          <a:srcRect l="49452" b="51404"/>
          <a:stretch/>
        </p:blipFill>
        <p:spPr>
          <a:xfrm>
            <a:off x="0" y="1415509"/>
            <a:ext cx="3928598" cy="960857"/>
          </a:xfrm>
          <a:prstGeom prst="rect">
            <a:avLst/>
          </a:prstGeom>
        </p:spPr>
      </p:pic>
      <p:sp>
        <p:nvSpPr>
          <p:cNvPr id="14" name="Titel 1">
            <a:extLst>
              <a:ext uri="{FF2B5EF4-FFF2-40B4-BE49-F238E27FC236}">
                <a16:creationId xmlns:a16="http://schemas.microsoft.com/office/drawing/2014/main" id="{8DAF0516-1874-DE0F-F3CA-6B0DBF4F050C}"/>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Hoe gaat het bij ons?</a:t>
            </a:r>
            <a:endParaRPr lang="nl-NL" sz="2000" b="0" dirty="0">
              <a:solidFill>
                <a:schemeClr val="bg1"/>
              </a:solidFill>
              <a:latin typeface="Arial" panose="020B0604020202020204" pitchFamily="34" charset="0"/>
              <a:cs typeface="Arial" panose="020B0604020202020204" pitchFamily="34" charset="0"/>
            </a:endParaRPr>
          </a:p>
        </p:txBody>
      </p:sp>
      <p:sp>
        <p:nvSpPr>
          <p:cNvPr id="17" name="Titel 1">
            <a:extLst>
              <a:ext uri="{FF2B5EF4-FFF2-40B4-BE49-F238E27FC236}">
                <a16:creationId xmlns:a16="http://schemas.microsoft.com/office/drawing/2014/main" id="{153F2DE4-F88F-F246-BC53-21990AC3F526}"/>
              </a:ext>
            </a:extLst>
          </p:cNvPr>
          <p:cNvSpPr txBox="1">
            <a:spLocks/>
          </p:cNvSpPr>
          <p:nvPr/>
        </p:nvSpPr>
        <p:spPr>
          <a:xfrm>
            <a:off x="848139" y="2787091"/>
            <a:ext cx="9810107" cy="80022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spcBef>
                <a:spcPts val="0"/>
              </a:spcBef>
              <a:defRPr/>
            </a:pPr>
            <a:r>
              <a:rPr lang="nl-NL" sz="2000" b="0" dirty="0">
                <a:solidFill>
                  <a:schemeClr val="tx1"/>
                </a:solidFill>
                <a:latin typeface="Arial" panose="020B0604020202020204" pitchFamily="34" charset="0"/>
                <a:cs typeface="Arial" panose="020B0604020202020204" pitchFamily="34" charset="0"/>
              </a:rPr>
              <a:t>Welke maatregelen kunnen er in dit bedrijf genomen worden om (schadelijk) geluid te verminderen?</a:t>
            </a:r>
          </a:p>
        </p:txBody>
      </p:sp>
    </p:spTree>
    <p:extLst>
      <p:ext uri="{BB962C8B-B14F-4D97-AF65-F5344CB8AC3E}">
        <p14:creationId xmlns:p14="http://schemas.microsoft.com/office/powerpoint/2010/main" val="371697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24243-B8A3-777F-5A05-94FEF458643C}"/>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90735409-CB5C-A2E5-2FB8-8CF59D8EB88E}"/>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4" name="Titel 1">
            <a:extLst>
              <a:ext uri="{FF2B5EF4-FFF2-40B4-BE49-F238E27FC236}">
                <a16:creationId xmlns:a16="http://schemas.microsoft.com/office/drawing/2014/main" id="{EC48C08E-7B41-1B51-1986-1E5AF5232330}"/>
              </a:ext>
            </a:extLst>
          </p:cNvPr>
          <p:cNvSpPr txBox="1">
            <a:spLocks/>
          </p:cNvSpPr>
          <p:nvPr/>
        </p:nvSpPr>
        <p:spPr>
          <a:xfrm>
            <a:off x="3716711" y="34432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000" dirty="0">
                <a:solidFill>
                  <a:schemeClr val="tx1"/>
                </a:solidFill>
                <a:latin typeface="Arial" panose="020B0604020202020204" pitchFamily="34" charset="0"/>
                <a:cs typeface="Arial" panose="020B0604020202020204" pitchFamily="34" charset="0"/>
              </a:rPr>
              <a:t>Uitsmijter</a:t>
            </a:r>
            <a:endParaRPr lang="nl-NL" sz="2000" b="0" dirty="0">
              <a:solidFill>
                <a:schemeClr val="tx1"/>
              </a:solidFill>
              <a:latin typeface="Arial" panose="020B0604020202020204" pitchFamily="34" charset="0"/>
              <a:cs typeface="Arial" panose="020B0604020202020204" pitchFamily="34" charset="0"/>
            </a:endParaRPr>
          </a:p>
        </p:txBody>
      </p:sp>
      <p:pic>
        <p:nvPicPr>
          <p:cNvPr id="2" name="maak het niet erger.wmv" descr="/Volumes/FREECOM HDD/5xBETER/Geluid/Toolbox geluid/NAPO filmpjes geluid/maak het niet erger.wmv">
            <a:hlinkClick r:id="" action="ppaction://media"/>
            <a:extLst>
              <a:ext uri="{FF2B5EF4-FFF2-40B4-BE49-F238E27FC236}">
                <a16:creationId xmlns:a16="http://schemas.microsoft.com/office/drawing/2014/main" id="{F529DAB9-59AD-E9F8-5DCE-F430EB810EA5}"/>
              </a:ext>
            </a:extLst>
          </p:cNvPr>
          <p:cNvPicPr>
            <a:picLocks noRot="1"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581046" y="793231"/>
            <a:ext cx="7029907" cy="52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631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A901D-2BEA-7EBD-611D-FE1752407959}"/>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ACFCCA86-92FF-10FD-788A-57B80A2F1B4F}"/>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1F4D4012-E350-A097-0826-9B1E72CC1FC2}"/>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B0A34E8D-07B2-B10D-5560-19B64C460A66}"/>
              </a:ext>
            </a:extLst>
          </p:cNvPr>
          <p:cNvPicPr>
            <a:picLocks noChangeAspect="1"/>
          </p:cNvPicPr>
          <p:nvPr/>
        </p:nvPicPr>
        <p:blipFill>
          <a:blip r:embed="rId3"/>
          <a:srcRect l="75524" b="51404"/>
          <a:stretch/>
        </p:blipFill>
        <p:spPr>
          <a:xfrm>
            <a:off x="0" y="1415509"/>
            <a:ext cx="1902288" cy="960857"/>
          </a:xfrm>
          <a:prstGeom prst="rect">
            <a:avLst/>
          </a:prstGeom>
        </p:spPr>
      </p:pic>
      <p:sp>
        <p:nvSpPr>
          <p:cNvPr id="14" name="Titel 1">
            <a:extLst>
              <a:ext uri="{FF2B5EF4-FFF2-40B4-BE49-F238E27FC236}">
                <a16:creationId xmlns:a16="http://schemas.microsoft.com/office/drawing/2014/main" id="{D4203D9F-9571-494D-50AB-CBF40CF30F00}"/>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Dus</a:t>
            </a:r>
            <a:endParaRPr lang="nl-NL" sz="2000" b="0" dirty="0">
              <a:solidFill>
                <a:schemeClr val="bg1"/>
              </a:solidFill>
              <a:latin typeface="Arial" panose="020B0604020202020204" pitchFamily="34" charset="0"/>
              <a:cs typeface="Arial" panose="020B0604020202020204" pitchFamily="34" charset="0"/>
            </a:endParaRPr>
          </a:p>
        </p:txBody>
      </p:sp>
      <p:sp>
        <p:nvSpPr>
          <p:cNvPr id="17" name="Titel 1">
            <a:extLst>
              <a:ext uri="{FF2B5EF4-FFF2-40B4-BE49-F238E27FC236}">
                <a16:creationId xmlns:a16="http://schemas.microsoft.com/office/drawing/2014/main" id="{1C9A88D5-5C20-DB1B-704D-7D22F9DC21AA}"/>
              </a:ext>
            </a:extLst>
          </p:cNvPr>
          <p:cNvSpPr txBox="1">
            <a:spLocks/>
          </p:cNvSpPr>
          <p:nvPr/>
        </p:nvSpPr>
        <p:spPr>
          <a:xfrm>
            <a:off x="848139" y="2787091"/>
            <a:ext cx="981010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spcBef>
                <a:spcPts val="0"/>
              </a:spcBef>
              <a:defRPr/>
            </a:pPr>
            <a:r>
              <a:rPr lang="nl-NL" sz="2000" dirty="0">
                <a:solidFill>
                  <a:schemeClr val="tx1"/>
                </a:solidFill>
                <a:latin typeface="Arial" panose="020B0604020202020204" pitchFamily="34" charset="0"/>
                <a:cs typeface="Arial" panose="020B0604020202020204" pitchFamily="34" charset="0"/>
              </a:rPr>
              <a:t>Draag je gehoorbescherming!</a:t>
            </a:r>
            <a:endParaRPr lang="nl-NL" sz="2000" b="0" dirty="0">
              <a:solidFill>
                <a:schemeClr val="tx1"/>
              </a:solidFill>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E4DDB75A-64E4-5408-69B2-A55BC501622F}"/>
              </a:ext>
            </a:extLst>
          </p:cNvPr>
          <p:cNvSpPr txBox="1">
            <a:spLocks/>
          </p:cNvSpPr>
          <p:nvPr/>
        </p:nvSpPr>
        <p:spPr>
          <a:xfrm>
            <a:off x="848139" y="3379622"/>
            <a:ext cx="9810107" cy="225308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Het kan schade voorkomen</a:t>
            </a:r>
          </a:p>
        </p:txBody>
      </p:sp>
      <p:sp>
        <p:nvSpPr>
          <p:cNvPr id="5" name="Titel 1">
            <a:extLst>
              <a:ext uri="{FF2B5EF4-FFF2-40B4-BE49-F238E27FC236}">
                <a16:creationId xmlns:a16="http://schemas.microsoft.com/office/drawing/2014/main" id="{9D05255B-738A-5F39-0624-2C5B4C873E35}"/>
              </a:ext>
            </a:extLst>
          </p:cNvPr>
          <p:cNvSpPr txBox="1">
            <a:spLocks/>
          </p:cNvSpPr>
          <p:nvPr/>
        </p:nvSpPr>
        <p:spPr>
          <a:xfrm>
            <a:off x="848139" y="3994099"/>
            <a:ext cx="1065867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Het kan (als er al schade is) verergering voorkomen of vertragen</a:t>
            </a:r>
          </a:p>
        </p:txBody>
      </p:sp>
      <p:sp>
        <p:nvSpPr>
          <p:cNvPr id="6" name="Titel 1">
            <a:extLst>
              <a:ext uri="{FF2B5EF4-FFF2-40B4-BE49-F238E27FC236}">
                <a16:creationId xmlns:a16="http://schemas.microsoft.com/office/drawing/2014/main" id="{9EE81453-F83D-8E06-F12B-91C93AFA4C20}"/>
              </a:ext>
            </a:extLst>
          </p:cNvPr>
          <p:cNvSpPr txBox="1">
            <a:spLocks/>
          </p:cNvSpPr>
          <p:nvPr/>
        </p:nvSpPr>
        <p:spPr>
          <a:xfrm>
            <a:off x="848139" y="4615891"/>
            <a:ext cx="10495722" cy="5737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Heb je ideeën om schadelijk geluid te verminderen, bespreek dit met je leidinggevende.</a:t>
            </a:r>
          </a:p>
          <a:p>
            <a:pPr algn="l">
              <a:lnSpc>
                <a:spcPct val="100000"/>
              </a:lnSpc>
            </a:pPr>
            <a:endParaRPr lang="nl-NL" sz="20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59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7736-155C-7CEE-F470-3AEF91EC0EC9}"/>
            </a:ext>
          </a:extLst>
        </p:cNvPr>
        <p:cNvGrpSpPr/>
        <p:nvPr/>
      </p:nvGrpSpPr>
      <p:grpSpPr>
        <a:xfrm>
          <a:off x="0" y="0"/>
          <a:ext cx="0" cy="0"/>
          <a:chOff x="0" y="0"/>
          <a:chExt cx="0" cy="0"/>
        </a:xfrm>
      </p:grpSpPr>
      <p:pic>
        <p:nvPicPr>
          <p:cNvPr id="9" name="Afbeelding 8" descr="Afbeelding met zwart-wit&#10;&#10;Beschrijving automatisch gegenereerd met lage betrouwbaarheid">
            <a:extLst>
              <a:ext uri="{FF2B5EF4-FFF2-40B4-BE49-F238E27FC236}">
                <a16:creationId xmlns:a16="http://schemas.microsoft.com/office/drawing/2014/main" id="{6209F36E-6C43-5E4F-7C6A-1857F3CF3B02}"/>
              </a:ext>
            </a:extLst>
          </p:cNvPr>
          <p:cNvPicPr>
            <a:picLocks noChangeAspect="1"/>
          </p:cNvPicPr>
          <p:nvPr/>
        </p:nvPicPr>
        <p:blipFill>
          <a:blip r:embed="rId2"/>
          <a:srcRect t="2320" b="8431"/>
          <a:stretch/>
        </p:blipFill>
        <p:spPr>
          <a:xfrm>
            <a:off x="838200" y="1138990"/>
            <a:ext cx="10505661" cy="4990878"/>
          </a:xfrm>
          <a:prstGeom prst="rect">
            <a:avLst/>
          </a:prstGeom>
        </p:spPr>
      </p:pic>
      <p:sp>
        <p:nvSpPr>
          <p:cNvPr id="6" name="Ondertitel 2">
            <a:extLst>
              <a:ext uri="{FF2B5EF4-FFF2-40B4-BE49-F238E27FC236}">
                <a16:creationId xmlns:a16="http://schemas.microsoft.com/office/drawing/2014/main" id="{0E5BB89C-0580-5871-D2F8-B4C56456CEF8}"/>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info@5xbeter.nl</a:t>
            </a:r>
            <a:r>
              <a:rPr lang="nl-NL" b="1" dirty="0">
                <a:solidFill>
                  <a:schemeClr val="bg1"/>
                </a:solidFill>
                <a:latin typeface="Arial" panose="020B0604020202020204" pitchFamily="34" charset="0"/>
                <a:cs typeface="Arial" panose="020B0604020202020204" pitchFamily="34" charset="0"/>
              </a:rPr>
              <a:t>   |   </a:t>
            </a:r>
            <a:r>
              <a:rPr lang="nl-NL" b="1"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www.5xbeter.nl</a:t>
            </a:r>
            <a:endParaRPr lang="nl-NL" b="1" dirty="0">
              <a:solidFill>
                <a:schemeClr val="bg1"/>
              </a:solidFill>
              <a:latin typeface="Arial" panose="020B0604020202020204" pitchFamily="34" charset="0"/>
              <a:cs typeface="Arial" panose="020B0604020202020204" pitchFamily="34" charset="0"/>
            </a:endParaRPr>
          </a:p>
          <a:p>
            <a:pPr marL="0" indent="0">
              <a:buNone/>
            </a:pPr>
            <a:endParaRPr lang="nl-NL" b="1" dirty="0">
              <a:solidFill>
                <a:schemeClr val="bg1"/>
              </a:solidFill>
              <a:latin typeface="Arial" panose="020B0604020202020204" pitchFamily="34" charset="0"/>
              <a:cs typeface="Arial" panose="020B0604020202020204" pitchFamily="34" charset="0"/>
            </a:endParaRPr>
          </a:p>
        </p:txBody>
      </p:sp>
      <p:pic>
        <p:nvPicPr>
          <p:cNvPr id="3" name="Afbeelding 2" descr="Afbeelding met schermopname, Rechthoek&#10;&#10;Automatisch gegenereerde beschrijving">
            <a:extLst>
              <a:ext uri="{FF2B5EF4-FFF2-40B4-BE49-F238E27FC236}">
                <a16:creationId xmlns:a16="http://schemas.microsoft.com/office/drawing/2014/main" id="{4FC31023-30A4-C5F0-C4CA-7B575F85BC47}"/>
              </a:ext>
            </a:extLst>
          </p:cNvPr>
          <p:cNvPicPr>
            <a:picLocks noChangeAspect="1"/>
          </p:cNvPicPr>
          <p:nvPr/>
        </p:nvPicPr>
        <p:blipFill>
          <a:blip r:embed="rId5"/>
          <a:srcRect l="54022" b="51404"/>
          <a:stretch/>
        </p:blipFill>
        <p:spPr>
          <a:xfrm>
            <a:off x="0" y="1400379"/>
            <a:ext cx="3573640" cy="960857"/>
          </a:xfrm>
          <a:prstGeom prst="rect">
            <a:avLst/>
          </a:prstGeom>
        </p:spPr>
      </p:pic>
      <p:sp>
        <p:nvSpPr>
          <p:cNvPr id="4" name="Titel 1">
            <a:extLst>
              <a:ext uri="{FF2B5EF4-FFF2-40B4-BE49-F238E27FC236}">
                <a16:creationId xmlns:a16="http://schemas.microsoft.com/office/drawing/2014/main" id="{B85874DE-444D-FE16-F32D-67262585BD22}"/>
              </a:ext>
            </a:extLst>
          </p:cNvPr>
          <p:cNvSpPr txBox="1">
            <a:spLocks/>
          </p:cNvSpPr>
          <p:nvPr/>
        </p:nvSpPr>
        <p:spPr>
          <a:xfrm>
            <a:off x="843169" y="1555380"/>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4000" dirty="0">
                <a:solidFill>
                  <a:schemeClr val="bg1"/>
                </a:solidFill>
                <a:latin typeface="Arial" panose="020B0604020202020204" pitchFamily="34" charset="0"/>
                <a:cs typeface="Arial" panose="020B0604020202020204" pitchFamily="34" charset="0"/>
              </a:rPr>
              <a:t>Vragen?</a:t>
            </a:r>
            <a:endParaRPr lang="nl-NL" sz="4000" b="0" dirty="0">
              <a:solidFill>
                <a:schemeClr val="bg1"/>
              </a:solidFill>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02A12CDA-29C1-6802-D87A-02DCD5DF3A4C}"/>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341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6E6DB-BFFE-EF5E-6A21-4BD6167618F5}"/>
            </a:ext>
          </a:extLst>
        </p:cNvPr>
        <p:cNvGrpSpPr/>
        <p:nvPr/>
      </p:nvGrpSpPr>
      <p:grpSpPr>
        <a:xfrm>
          <a:off x="0" y="0"/>
          <a:ext cx="0" cy="0"/>
          <a:chOff x="0" y="0"/>
          <a:chExt cx="0" cy="0"/>
        </a:xfrm>
      </p:grpSpPr>
      <p:sp>
        <p:nvSpPr>
          <p:cNvPr id="6" name="Ondertitel 2">
            <a:extLst>
              <a:ext uri="{FF2B5EF4-FFF2-40B4-BE49-F238E27FC236}">
                <a16:creationId xmlns:a16="http://schemas.microsoft.com/office/drawing/2014/main" id="{82A39C81-B8B4-4FD9-8E88-C892411A55FA}"/>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info@5xbeter.nl</a:t>
            </a:r>
            <a:r>
              <a:rPr lang="nl-NL" b="1" dirty="0">
                <a:solidFill>
                  <a:schemeClr val="bg1"/>
                </a:solidFill>
                <a:latin typeface="Arial" panose="020B0604020202020204" pitchFamily="34" charset="0"/>
                <a:cs typeface="Arial" panose="020B0604020202020204" pitchFamily="34" charset="0"/>
              </a:rPr>
              <a:t>   |   </a:t>
            </a:r>
            <a:r>
              <a:rPr lang="nl-NL" b="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www.5xbeter.nl</a:t>
            </a:r>
            <a:endParaRPr lang="nl-NL" b="1" dirty="0">
              <a:solidFill>
                <a:schemeClr val="bg1"/>
              </a:solidFill>
              <a:latin typeface="Arial" panose="020B0604020202020204" pitchFamily="34" charset="0"/>
              <a:cs typeface="Arial" panose="020B0604020202020204" pitchFamily="34" charset="0"/>
            </a:endParaRPr>
          </a:p>
          <a:p>
            <a:pPr marL="0" indent="0">
              <a:buNone/>
            </a:pPr>
            <a:endParaRPr lang="nl-NL" b="1" dirty="0">
              <a:solidFill>
                <a:schemeClr val="bg1"/>
              </a:solidFill>
              <a:latin typeface="Arial" panose="020B0604020202020204" pitchFamily="34" charset="0"/>
              <a:cs typeface="Arial" panose="020B0604020202020204" pitchFamily="34" charset="0"/>
            </a:endParaRPr>
          </a:p>
        </p:txBody>
      </p:sp>
      <p:pic>
        <p:nvPicPr>
          <p:cNvPr id="3" name="Afbeelding 2" descr="Afbeelding met schermopname, Rechthoek&#10;&#10;Automatisch gegenereerde beschrijving">
            <a:extLst>
              <a:ext uri="{FF2B5EF4-FFF2-40B4-BE49-F238E27FC236}">
                <a16:creationId xmlns:a16="http://schemas.microsoft.com/office/drawing/2014/main" id="{608DAE63-D948-C359-EA9F-10BF16160DDB}"/>
              </a:ext>
            </a:extLst>
          </p:cNvPr>
          <p:cNvPicPr>
            <a:picLocks noChangeAspect="1"/>
          </p:cNvPicPr>
          <p:nvPr/>
        </p:nvPicPr>
        <p:blipFill>
          <a:blip r:embed="rId4"/>
          <a:srcRect l="39742" b="51404"/>
          <a:stretch/>
        </p:blipFill>
        <p:spPr>
          <a:xfrm>
            <a:off x="0" y="1400379"/>
            <a:ext cx="4683484" cy="960857"/>
          </a:xfrm>
          <a:prstGeom prst="rect">
            <a:avLst/>
          </a:prstGeom>
        </p:spPr>
      </p:pic>
      <p:sp>
        <p:nvSpPr>
          <p:cNvPr id="4" name="Titel 1">
            <a:extLst>
              <a:ext uri="{FF2B5EF4-FFF2-40B4-BE49-F238E27FC236}">
                <a16:creationId xmlns:a16="http://schemas.microsoft.com/office/drawing/2014/main" id="{A8D58156-E9ED-0C3B-CF95-3179305E1409}"/>
              </a:ext>
            </a:extLst>
          </p:cNvPr>
          <p:cNvSpPr txBox="1">
            <a:spLocks/>
          </p:cNvSpPr>
          <p:nvPr/>
        </p:nvSpPr>
        <p:spPr>
          <a:xfrm>
            <a:off x="843169" y="1555380"/>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4000" dirty="0">
                <a:solidFill>
                  <a:schemeClr val="bg1"/>
                </a:solidFill>
                <a:latin typeface="Arial" panose="020B0604020202020204" pitchFamily="34" charset="0"/>
                <a:cs typeface="Arial" panose="020B0604020202020204" pitchFamily="34" charset="0"/>
              </a:rPr>
              <a:t>Hulp nodig?</a:t>
            </a:r>
            <a:endParaRPr lang="nl-NL" sz="4000" b="0" dirty="0">
              <a:solidFill>
                <a:schemeClr val="bg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0A38D03F-79AE-F8D5-5456-7A397A4FBEB1}"/>
              </a:ext>
            </a:extLst>
          </p:cNvPr>
          <p:cNvSpPr txBox="1">
            <a:spLocks/>
          </p:cNvSpPr>
          <p:nvPr/>
        </p:nvSpPr>
        <p:spPr>
          <a:xfrm>
            <a:off x="848139" y="2667002"/>
            <a:ext cx="10434762"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Bespreek het met je leidinggevende of neem contact op met de preventiemedewerker.</a:t>
            </a:r>
            <a:endParaRPr lang="nl-NL" sz="2000" dirty="0">
              <a:solidFill>
                <a:schemeClr val="tx1"/>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B0ED5A92-3D4D-6D11-2349-EC7B091C895D}"/>
              </a:ext>
            </a:extLst>
          </p:cNvPr>
          <p:cNvSpPr txBox="1">
            <a:spLocks/>
          </p:cNvSpPr>
          <p:nvPr/>
        </p:nvSpPr>
        <p:spPr>
          <a:xfrm>
            <a:off x="848138" y="3486115"/>
            <a:ext cx="10053099" cy="154706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defTabSz="360000">
              <a:lnSpc>
                <a:spcPct val="150000"/>
              </a:lnSpc>
              <a:buClr>
                <a:srgbClr val="E30613"/>
              </a:buClr>
            </a:pPr>
            <a:r>
              <a:rPr lang="nl-NL" sz="2000" b="0" dirty="0">
                <a:solidFill>
                  <a:schemeClr val="tx1"/>
                </a:solidFill>
                <a:latin typeface="Arial" panose="020B0604020202020204" pitchFamily="34" charset="0"/>
                <a:cs typeface="Arial" panose="020B0604020202020204" pitchFamily="34" charset="0"/>
              </a:rPr>
              <a:t>Raadpleeg een Verbetercoach van 5xbeter: </a:t>
            </a:r>
            <a:r>
              <a:rPr lang="nl-NL" sz="2000" u="sn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www.5xbeter.nl</a:t>
            </a:r>
            <a:endParaRPr lang="nl-NL" sz="2000" u="sng" dirty="0">
              <a:solidFill>
                <a:schemeClr val="tx1"/>
              </a:solidFill>
              <a:latin typeface="Arial" panose="020B0604020202020204" pitchFamily="34" charset="0"/>
              <a:cs typeface="Arial" panose="020B0604020202020204" pitchFamily="34" charset="0"/>
            </a:endParaRPr>
          </a:p>
          <a:p>
            <a:pPr defTabSz="360000">
              <a:lnSpc>
                <a:spcPct val="150000"/>
              </a:lnSpc>
              <a:buClr>
                <a:srgbClr val="E30613"/>
              </a:buClr>
            </a:pPr>
            <a:r>
              <a:rPr lang="nl-NL" sz="2000" b="0" dirty="0">
                <a:solidFill>
                  <a:schemeClr val="tx1"/>
                </a:solidFill>
                <a:latin typeface="Arial" panose="020B0604020202020204" pitchFamily="34" charset="0"/>
                <a:cs typeface="Arial" panose="020B0604020202020204" pitchFamily="34" charset="0"/>
              </a:rPr>
              <a:t>Of bel de </a:t>
            </a:r>
            <a:r>
              <a:rPr lang="nl-NL" sz="2000" dirty="0">
                <a:solidFill>
                  <a:srgbClr val="E30613"/>
                </a:solidFill>
                <a:latin typeface="Arial" panose="020B0604020202020204" pitchFamily="34" charset="0"/>
                <a:cs typeface="Arial" panose="020B0604020202020204" pitchFamily="34" charset="0"/>
              </a:rPr>
              <a:t>GRATIS</a:t>
            </a:r>
            <a:r>
              <a:rPr lang="nl-NL" sz="2000" dirty="0">
                <a:solidFill>
                  <a:schemeClr val="tx1"/>
                </a:solidFill>
                <a:latin typeface="Arial" panose="020B0604020202020204" pitchFamily="34" charset="0"/>
                <a:cs typeface="Arial" panose="020B0604020202020204" pitchFamily="34" charset="0"/>
              </a:rPr>
              <a:t> Verbeterlijn: 0800 – 55 55 005</a:t>
            </a:r>
            <a:endParaRPr lang="nl-NL" sz="1600" dirty="0">
              <a:solidFill>
                <a:schemeClr val="tx1"/>
              </a:solidFill>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B1C952D4-7F41-6EB3-3FA0-7DCB327FEC20}"/>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427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27564-1F85-0917-9DC9-1E1B9497088C}"/>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9245CB90-8EB5-4718-F7F1-A5EFB2ED3900}"/>
              </a:ext>
            </a:extLst>
          </p:cNvPr>
          <p:cNvSpPr>
            <a:spLocks noGrp="1"/>
          </p:cNvSpPr>
          <p:nvPr>
            <p:ph type="subTitle" idx="1"/>
          </p:nvPr>
        </p:nvSpPr>
        <p:spPr>
          <a:xfrm>
            <a:off x="848139" y="6456947"/>
            <a:ext cx="8159503" cy="288758"/>
          </a:xfrm>
        </p:spPr>
        <p:txBody>
          <a:bodyPr/>
          <a:lstStyle/>
          <a:p>
            <a:pPr marL="0" indent="0" algn="l" eaLnBrk="1" hangingPunct="1">
              <a:buFontTx/>
              <a:buNone/>
              <a:defRPr/>
            </a:pPr>
            <a:endParaRPr lang="nl-NL" altLang="nl-NL" sz="1400" dirty="0">
              <a:solidFill>
                <a:schemeClr val="bg1"/>
              </a:solidFill>
            </a:endParaRPr>
          </a:p>
        </p:txBody>
      </p:sp>
      <p:pic>
        <p:nvPicPr>
          <p:cNvPr id="12" name="Afbeelding 11" descr="Afbeelding met schermopname, Rechthoek&#10;&#10;Automatisch gegenereerde beschrijving">
            <a:extLst>
              <a:ext uri="{FF2B5EF4-FFF2-40B4-BE49-F238E27FC236}">
                <a16:creationId xmlns:a16="http://schemas.microsoft.com/office/drawing/2014/main" id="{8F4CC597-5922-C51B-57A1-08FFADF2E73C}"/>
              </a:ext>
            </a:extLst>
          </p:cNvPr>
          <p:cNvPicPr>
            <a:picLocks noChangeAspect="1"/>
          </p:cNvPicPr>
          <p:nvPr/>
        </p:nvPicPr>
        <p:blipFill>
          <a:blip r:embed="rId3"/>
          <a:srcRect l="36596" b="51404"/>
          <a:stretch/>
        </p:blipFill>
        <p:spPr>
          <a:xfrm>
            <a:off x="1" y="1407753"/>
            <a:ext cx="4927890" cy="960857"/>
          </a:xfrm>
          <a:prstGeom prst="rect">
            <a:avLst/>
          </a:prstGeom>
        </p:spPr>
      </p:pic>
      <p:sp>
        <p:nvSpPr>
          <p:cNvPr id="13" name="Titel 1">
            <a:extLst>
              <a:ext uri="{FF2B5EF4-FFF2-40B4-BE49-F238E27FC236}">
                <a16:creationId xmlns:a16="http://schemas.microsoft.com/office/drawing/2014/main" id="{CC065348-8405-65CC-B29F-880D5904CD44}"/>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Wanneer is geluid schadelijk?</a:t>
            </a:r>
            <a:endParaRPr lang="nl-NL" sz="2000" b="0"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8AEDF9F1-A8CB-6A82-8E23-89CCC4F8EA06}"/>
              </a:ext>
            </a:extLst>
          </p:cNvPr>
          <p:cNvSpPr txBox="1">
            <a:spLocks/>
          </p:cNvSpPr>
          <p:nvPr/>
        </p:nvSpPr>
        <p:spPr>
          <a:xfrm>
            <a:off x="848139" y="3268561"/>
            <a:ext cx="6993755"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nl-NL" sz="2000" kern="100" dirty="0">
                <a:solidFill>
                  <a:schemeClr val="tx1"/>
                </a:solidFill>
                <a:latin typeface="Arial" panose="020B0604020202020204" pitchFamily="34" charset="0"/>
                <a:ea typeface="Aptos" panose="020B0004020202020204" pitchFamily="34" charset="0"/>
                <a:cs typeface="Arial" panose="020B0604020202020204" pitchFamily="34" charset="0"/>
              </a:rPr>
              <a:t>Het volume 	 &gt; </a:t>
            </a:r>
            <a:r>
              <a:rPr lang="nl-NL" sz="2000" b="0" kern="100" dirty="0">
                <a:solidFill>
                  <a:schemeClr val="tx1"/>
                </a:solidFill>
                <a:latin typeface="Arial" panose="020B0604020202020204" pitchFamily="34" charset="0"/>
                <a:ea typeface="Aptos" panose="020B0004020202020204" pitchFamily="34" charset="0"/>
                <a:cs typeface="Arial" panose="020B0604020202020204" pitchFamily="34" charset="0"/>
              </a:rPr>
              <a:t>het aantal decibellen</a:t>
            </a:r>
          </a:p>
        </p:txBody>
      </p:sp>
      <p:sp>
        <p:nvSpPr>
          <p:cNvPr id="7" name="Titel 1">
            <a:extLst>
              <a:ext uri="{FF2B5EF4-FFF2-40B4-BE49-F238E27FC236}">
                <a16:creationId xmlns:a16="http://schemas.microsoft.com/office/drawing/2014/main" id="{FC294845-7E48-3983-F5CD-F65B06264DC1}"/>
              </a:ext>
            </a:extLst>
          </p:cNvPr>
          <p:cNvSpPr txBox="1">
            <a:spLocks/>
          </p:cNvSpPr>
          <p:nvPr/>
        </p:nvSpPr>
        <p:spPr>
          <a:xfrm>
            <a:off x="848139" y="3813311"/>
            <a:ext cx="6350018" cy="5347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nl-NL" sz="2000" kern="100" dirty="0">
                <a:solidFill>
                  <a:schemeClr val="tx1"/>
                </a:solidFill>
                <a:latin typeface="Arial" panose="020B0604020202020204" pitchFamily="34" charset="0"/>
                <a:ea typeface="Aptos" panose="020B0004020202020204" pitchFamily="34" charset="0"/>
                <a:cs typeface="Arial" panose="020B0604020202020204" pitchFamily="34" charset="0"/>
              </a:rPr>
              <a:t>De tijdsduur	 &gt; </a:t>
            </a:r>
            <a:r>
              <a:rPr lang="nl-NL" sz="2000" b="0" kern="100" dirty="0">
                <a:solidFill>
                  <a:schemeClr val="tx1"/>
                </a:solidFill>
                <a:latin typeface="Arial" panose="020B0604020202020204" pitchFamily="34" charset="0"/>
                <a:ea typeface="Aptos" panose="020B0004020202020204" pitchFamily="34" charset="0"/>
                <a:cs typeface="Arial" panose="020B0604020202020204" pitchFamily="34" charset="0"/>
              </a:rPr>
              <a:t>hoe lang hoor je een te hard geluid </a:t>
            </a:r>
          </a:p>
        </p:txBody>
      </p:sp>
      <p:sp>
        <p:nvSpPr>
          <p:cNvPr id="5" name="Titel 1">
            <a:extLst>
              <a:ext uri="{FF2B5EF4-FFF2-40B4-BE49-F238E27FC236}">
                <a16:creationId xmlns:a16="http://schemas.microsoft.com/office/drawing/2014/main" id="{8DAD2E25-9AE2-BBAF-DB73-EC0D23E95582}"/>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pic>
        <p:nvPicPr>
          <p:cNvPr id="2" name="Afbeelding 1">
            <a:extLst>
              <a:ext uri="{FF2B5EF4-FFF2-40B4-BE49-F238E27FC236}">
                <a16:creationId xmlns:a16="http://schemas.microsoft.com/office/drawing/2014/main" id="{53F52B48-CFE4-67DA-AFC7-59EFBD1923B8}"/>
              </a:ext>
            </a:extLst>
          </p:cNvPr>
          <p:cNvPicPr>
            <a:picLocks noChangeAspect="1"/>
          </p:cNvPicPr>
          <p:nvPr/>
        </p:nvPicPr>
        <p:blipFill>
          <a:blip r:embed="rId4"/>
          <a:stretch>
            <a:fillRect/>
          </a:stretch>
        </p:blipFill>
        <p:spPr>
          <a:xfrm>
            <a:off x="8758933" y="1205212"/>
            <a:ext cx="2584928" cy="4877223"/>
          </a:xfrm>
          <a:prstGeom prst="rect">
            <a:avLst/>
          </a:prstGeom>
        </p:spPr>
      </p:pic>
      <p:sp>
        <p:nvSpPr>
          <p:cNvPr id="4" name="Titel 1">
            <a:extLst>
              <a:ext uri="{FF2B5EF4-FFF2-40B4-BE49-F238E27FC236}">
                <a16:creationId xmlns:a16="http://schemas.microsoft.com/office/drawing/2014/main" id="{75852800-E2AE-3750-103F-8402BAB6846B}"/>
              </a:ext>
            </a:extLst>
          </p:cNvPr>
          <p:cNvSpPr txBox="1">
            <a:spLocks/>
          </p:cNvSpPr>
          <p:nvPr/>
        </p:nvSpPr>
        <p:spPr>
          <a:xfrm>
            <a:off x="848139" y="2734548"/>
            <a:ext cx="6993755"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buClr>
                <a:srgbClr val="E30613"/>
              </a:buClr>
            </a:pPr>
            <a:r>
              <a:rPr lang="nl-NL" sz="2000" kern="100" dirty="0">
                <a:solidFill>
                  <a:schemeClr val="tx1"/>
                </a:solidFill>
                <a:latin typeface="Arial" panose="020B0604020202020204" pitchFamily="34" charset="0"/>
                <a:ea typeface="Aptos" panose="020B0004020202020204" pitchFamily="34" charset="0"/>
                <a:cs typeface="Arial" panose="020B0604020202020204" pitchFamily="34" charset="0"/>
              </a:rPr>
              <a:t>Schadelijk geluid heeft altijd te maken met:</a:t>
            </a:r>
            <a:endParaRPr lang="nl-NL" sz="2000" b="0" kern="100" dirty="0">
              <a:solidFill>
                <a:schemeClr val="tx1"/>
              </a:solidFill>
              <a:latin typeface="Arial" panose="020B0604020202020204" pitchFamily="34" charset="0"/>
              <a:ea typeface="Aptos" panose="020B00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DCC075C4-A5C9-D9DD-B9D8-05C975A8343B}"/>
              </a:ext>
            </a:extLst>
          </p:cNvPr>
          <p:cNvSpPr txBox="1">
            <a:spLocks/>
          </p:cNvSpPr>
          <p:nvPr/>
        </p:nvSpPr>
        <p:spPr>
          <a:xfrm>
            <a:off x="848139" y="4610668"/>
            <a:ext cx="6350018" cy="5347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buClr>
                <a:srgbClr val="E30613"/>
              </a:buClr>
            </a:pPr>
            <a:r>
              <a:rPr lang="nl-NL" sz="2000" kern="100" dirty="0">
                <a:solidFill>
                  <a:srgbClr val="E30613"/>
                </a:solidFill>
                <a:latin typeface="Arial" panose="020B0604020202020204" pitchFamily="34" charset="0"/>
                <a:ea typeface="Aptos" panose="020B0004020202020204" pitchFamily="34" charset="0"/>
                <a:cs typeface="Arial" panose="020B0604020202020204" pitchFamily="34" charset="0"/>
              </a:rPr>
              <a:t>Gevarengrens	:  </a:t>
            </a:r>
            <a:r>
              <a:rPr lang="nl-NL" sz="2000" b="0" kern="100" dirty="0">
                <a:solidFill>
                  <a:schemeClr val="tx1"/>
                </a:solidFill>
                <a:latin typeface="Arial" panose="020B0604020202020204" pitchFamily="34" charset="0"/>
                <a:ea typeface="Aptos" panose="020B0004020202020204" pitchFamily="34" charset="0"/>
                <a:cs typeface="Arial" panose="020B0604020202020204" pitchFamily="34" charset="0"/>
              </a:rPr>
              <a:t>80 dB(A), 8 uur per dag.</a:t>
            </a:r>
          </a:p>
        </p:txBody>
      </p:sp>
    </p:spTree>
    <p:extLst>
      <p:ext uri="{BB962C8B-B14F-4D97-AF65-F5344CB8AC3E}">
        <p14:creationId xmlns:p14="http://schemas.microsoft.com/office/powerpoint/2010/main" val="238986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F333C-1031-6941-6814-7E5CAC289D80}"/>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37C9B48B-FCFE-B898-1398-0ED4D035CAA6}"/>
              </a:ext>
            </a:extLst>
          </p:cNvPr>
          <p:cNvSpPr>
            <a:spLocks noGrp="1"/>
          </p:cNvSpPr>
          <p:nvPr>
            <p:ph type="subTitle" idx="1"/>
          </p:nvPr>
        </p:nvSpPr>
        <p:spPr>
          <a:xfrm>
            <a:off x="848139" y="6456947"/>
            <a:ext cx="8159503" cy="288758"/>
          </a:xfrm>
        </p:spPr>
        <p:txBody>
          <a:bodyPr/>
          <a:lstStyle/>
          <a:p>
            <a:pPr marL="0" indent="0" algn="l" eaLnBrk="1" hangingPunct="1">
              <a:buFontTx/>
              <a:buNone/>
              <a:defRPr/>
            </a:pPr>
            <a:endParaRPr lang="nl-NL" altLang="nl-NL" sz="1400" dirty="0">
              <a:solidFill>
                <a:schemeClr val="bg1"/>
              </a:solidFill>
            </a:endParaRPr>
          </a:p>
        </p:txBody>
      </p:sp>
      <p:pic>
        <p:nvPicPr>
          <p:cNvPr id="12" name="Afbeelding 11" descr="Afbeelding met schermopname, Rechthoek&#10;&#10;Automatisch gegenereerde beschrijving">
            <a:extLst>
              <a:ext uri="{FF2B5EF4-FFF2-40B4-BE49-F238E27FC236}">
                <a16:creationId xmlns:a16="http://schemas.microsoft.com/office/drawing/2014/main" id="{C770DF94-94E3-5BCC-E209-658CA0FEA8A4}"/>
              </a:ext>
            </a:extLst>
          </p:cNvPr>
          <p:cNvPicPr>
            <a:picLocks noChangeAspect="1"/>
          </p:cNvPicPr>
          <p:nvPr/>
        </p:nvPicPr>
        <p:blipFill>
          <a:blip r:embed="rId3"/>
          <a:srcRect l="53820" b="51404"/>
          <a:stretch/>
        </p:blipFill>
        <p:spPr>
          <a:xfrm>
            <a:off x="-1" y="1407753"/>
            <a:ext cx="3589209" cy="960857"/>
          </a:xfrm>
          <a:prstGeom prst="rect">
            <a:avLst/>
          </a:prstGeom>
        </p:spPr>
      </p:pic>
      <p:sp>
        <p:nvSpPr>
          <p:cNvPr id="13" name="Titel 1">
            <a:extLst>
              <a:ext uri="{FF2B5EF4-FFF2-40B4-BE49-F238E27FC236}">
                <a16:creationId xmlns:a16="http://schemas.microsoft.com/office/drawing/2014/main" id="{1CAD16A8-EF5A-405F-577B-A694352DFD2B}"/>
              </a:ext>
            </a:extLst>
          </p:cNvPr>
          <p:cNvSpPr txBox="1">
            <a:spLocks noChangeAspect="1"/>
          </p:cNvSpPr>
          <p:nvPr/>
        </p:nvSpPr>
        <p:spPr>
          <a:xfrm>
            <a:off x="848139" y="1479342"/>
            <a:ext cx="4758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dirty="0">
                <a:solidFill>
                  <a:schemeClr val="bg1"/>
                </a:solidFill>
                <a:latin typeface="Arial" panose="020B0604020202020204" pitchFamily="34" charset="0"/>
                <a:cs typeface="Arial" panose="020B0604020202020204" pitchFamily="34" charset="0"/>
              </a:rPr>
              <a:t>Wanneer is</a:t>
            </a:r>
          </a:p>
          <a:p>
            <a:pPr algn="l">
              <a:lnSpc>
                <a:spcPct val="100000"/>
              </a:lnSpc>
            </a:pPr>
            <a:r>
              <a:rPr lang="nl-NL" sz="2000" dirty="0">
                <a:solidFill>
                  <a:schemeClr val="bg1"/>
                </a:solidFill>
                <a:latin typeface="Arial" panose="020B0604020202020204" pitchFamily="34" charset="0"/>
                <a:cs typeface="Arial" panose="020B0604020202020204" pitchFamily="34" charset="0"/>
              </a:rPr>
              <a:t>geluid schadelijk?</a:t>
            </a:r>
            <a:endParaRPr lang="nl-NL" sz="2000" b="0" dirty="0">
              <a:solidFill>
                <a:schemeClr val="bg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AE3660C6-10D3-69AB-98FB-1339092CBFBA}"/>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pic>
        <p:nvPicPr>
          <p:cNvPr id="9" name="Afbeelding 8" descr="Grafiek_geluidsniveau blootstellingsduur_RGB.jpg">
            <a:extLst>
              <a:ext uri="{FF2B5EF4-FFF2-40B4-BE49-F238E27FC236}">
                <a16:creationId xmlns:a16="http://schemas.microsoft.com/office/drawing/2014/main" id="{4DD31F44-B718-6398-AD32-22510FCD9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4099" y="1138990"/>
            <a:ext cx="7349762" cy="5128338"/>
          </a:xfrm>
          <a:prstGeom prst="rect">
            <a:avLst/>
          </a:prstGeom>
        </p:spPr>
      </p:pic>
    </p:spTree>
    <p:extLst>
      <p:ext uri="{BB962C8B-B14F-4D97-AF65-F5344CB8AC3E}">
        <p14:creationId xmlns:p14="http://schemas.microsoft.com/office/powerpoint/2010/main" val="3840103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CCC25-AFE3-5748-8BB4-D875E97733FD}"/>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7AE0A17A-6FA4-F8D0-CAB6-0A2ED06C2039}"/>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35F959EA-437E-D80F-3275-8028C4D42CDD}"/>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F526BC47-D440-27A1-D549-8954CCABE3BF}"/>
              </a:ext>
            </a:extLst>
          </p:cNvPr>
          <p:cNvPicPr>
            <a:picLocks noChangeAspect="1"/>
          </p:cNvPicPr>
          <p:nvPr/>
        </p:nvPicPr>
        <p:blipFill>
          <a:blip r:embed="rId3"/>
          <a:srcRect l="54950" b="51404"/>
          <a:stretch/>
        </p:blipFill>
        <p:spPr>
          <a:xfrm>
            <a:off x="0" y="1407753"/>
            <a:ext cx="3501429" cy="960857"/>
          </a:xfrm>
          <a:prstGeom prst="rect">
            <a:avLst/>
          </a:prstGeom>
        </p:spPr>
      </p:pic>
      <p:sp>
        <p:nvSpPr>
          <p:cNvPr id="14" name="Titel 1">
            <a:extLst>
              <a:ext uri="{FF2B5EF4-FFF2-40B4-BE49-F238E27FC236}">
                <a16:creationId xmlns:a16="http://schemas.microsoft.com/office/drawing/2014/main" id="{F0F43711-B65B-BD6E-ECE2-4E00A2F3B46A}"/>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Lawaaischoppers</a:t>
            </a:r>
            <a:endParaRPr lang="nl-NL" sz="2000" b="0"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DE288A6F-8110-CA56-09A1-530C46759AD0}"/>
              </a:ext>
            </a:extLst>
          </p:cNvPr>
          <p:cNvSpPr txBox="1">
            <a:spLocks/>
          </p:cNvSpPr>
          <p:nvPr/>
        </p:nvSpPr>
        <p:spPr>
          <a:xfrm>
            <a:off x="848139" y="2543464"/>
            <a:ext cx="10227074" cy="33530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ts val="1800"/>
              </a:lnSpc>
              <a:spcBef>
                <a:spcPts val="0"/>
              </a:spcBef>
              <a:defRPr/>
            </a:pPr>
            <a:r>
              <a:rPr lang="nl-NL" sz="2000" dirty="0">
                <a:solidFill>
                  <a:schemeClr val="tx1"/>
                </a:solidFill>
                <a:latin typeface="Arial" panose="020B0604020202020204" pitchFamily="34" charset="0"/>
                <a:cs typeface="Arial" panose="020B0604020202020204" pitchFamily="34" charset="0"/>
              </a:rPr>
              <a:t>Bewerking:				Geluidsniveau in dB(A):</a:t>
            </a:r>
            <a:endParaRPr lang="nl-NL" sz="2000" dirty="0">
              <a:solidFill>
                <a:srgbClr val="FF0000"/>
              </a:solidFill>
              <a:latin typeface="Arial" panose="020B0604020202020204" pitchFamily="34" charset="0"/>
              <a:cs typeface="Arial" panose="020B0604020202020204" pitchFamily="34" charset="0"/>
            </a:endParaRPr>
          </a:p>
          <a:p>
            <a:pPr algn="l">
              <a:lnSpc>
                <a:spcPts val="1800"/>
              </a:lnSpc>
              <a:spcBef>
                <a:spcPts val="0"/>
              </a:spcBef>
              <a:defRPr/>
            </a:pPr>
            <a:endParaRPr lang="nl-NL" sz="2000" b="0" dirty="0">
              <a:solidFill>
                <a:schemeClr val="tx1"/>
              </a:solidFill>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A25DEEAB-99E7-03E1-1CC6-82C4C9CE954F}"/>
              </a:ext>
            </a:extLst>
          </p:cNvPr>
          <p:cNvSpPr txBox="1">
            <a:spLocks/>
          </p:cNvSpPr>
          <p:nvPr/>
        </p:nvSpPr>
        <p:spPr>
          <a:xfrm>
            <a:off x="848139" y="2928834"/>
            <a:ext cx="7037992" cy="367249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ts val="1700"/>
              </a:lnSpc>
              <a:spcBef>
                <a:spcPts val="0"/>
              </a:spcBef>
              <a:spcAft>
                <a:spcPts val="1200"/>
              </a:spcAft>
              <a:buClr>
                <a:srgbClr val="E30613"/>
              </a:buClr>
              <a:buFont typeface="Arial" panose="020B0604020202020204" pitchFamily="34" charset="0"/>
              <a:buChar char="•"/>
              <a:defRPr/>
            </a:pPr>
            <a:r>
              <a:rPr lang="nl-NL" sz="2000" b="0" dirty="0">
                <a:solidFill>
                  <a:schemeClr val="tx1"/>
                </a:solidFill>
                <a:latin typeface="Arial" panose="020B0604020202020204" pitchFamily="34" charset="0"/>
                <a:cs typeface="Arial" panose="020B0604020202020204" pitchFamily="34" charset="0"/>
              </a:rPr>
              <a:t>zagen met een lintzaag		</a:t>
            </a:r>
            <a:r>
              <a:rPr lang="nl-NL" sz="2000" b="0" dirty="0">
                <a:solidFill>
                  <a:srgbClr val="FF0000"/>
                </a:solidFill>
                <a:latin typeface="Arial" panose="020B0604020202020204" pitchFamily="34" charset="0"/>
                <a:cs typeface="Arial" panose="020B0604020202020204" pitchFamily="34" charset="0"/>
              </a:rPr>
              <a:t>70-85</a:t>
            </a:r>
            <a:endParaRPr lang="nl-NL" sz="2000" b="0" dirty="0">
              <a:solidFill>
                <a:schemeClr val="tx1"/>
              </a:solidFill>
              <a:latin typeface="Arial" panose="020B0604020202020204" pitchFamily="34" charset="0"/>
              <a:cs typeface="Arial" panose="020B0604020202020204" pitchFamily="34" charset="0"/>
            </a:endParaRPr>
          </a:p>
          <a:p>
            <a:pPr marL="342900" indent="-342900" algn="l">
              <a:lnSpc>
                <a:spcPts val="1700"/>
              </a:lnSpc>
              <a:spcBef>
                <a:spcPts val="0"/>
              </a:spcBef>
              <a:spcAft>
                <a:spcPts val="1200"/>
              </a:spcAft>
              <a:buClr>
                <a:srgbClr val="E30613"/>
              </a:buClr>
              <a:buFont typeface="Arial" panose="020B0604020202020204" pitchFamily="34" charset="0"/>
              <a:buChar char="•"/>
              <a:defRPr/>
            </a:pPr>
            <a:r>
              <a:rPr lang="nl-NL" sz="2000" b="0" dirty="0">
                <a:solidFill>
                  <a:schemeClr val="tx1"/>
                </a:solidFill>
                <a:latin typeface="Arial" panose="020B0604020202020204" pitchFamily="34" charset="0"/>
                <a:cs typeface="Arial" panose="020B0604020202020204" pitchFamily="34" charset="0"/>
              </a:rPr>
              <a:t>lassen: 	Elektrisch		</a:t>
            </a:r>
            <a:r>
              <a:rPr lang="nl-NL" sz="2000" b="0" dirty="0">
                <a:solidFill>
                  <a:srgbClr val="FF0000"/>
                </a:solidFill>
                <a:latin typeface="Arial" panose="020B0604020202020204" pitchFamily="34" charset="0"/>
                <a:cs typeface="Arial" panose="020B0604020202020204" pitchFamily="34" charset="0"/>
              </a:rPr>
              <a:t>85</a:t>
            </a:r>
            <a:endParaRPr lang="nl-NL" sz="2000" b="0" dirty="0">
              <a:solidFill>
                <a:schemeClr val="tx1"/>
              </a:solidFill>
              <a:latin typeface="Arial" panose="020B0604020202020204" pitchFamily="34" charset="0"/>
              <a:cs typeface="Arial" panose="020B0604020202020204" pitchFamily="34" charset="0"/>
            </a:endParaRPr>
          </a:p>
          <a:p>
            <a:pPr algn="l">
              <a:lnSpc>
                <a:spcPts val="1700"/>
              </a:lnSpc>
              <a:spcBef>
                <a:spcPts val="0"/>
              </a:spcBef>
              <a:spcAft>
                <a:spcPts val="1200"/>
              </a:spcAft>
              <a:buClr>
                <a:srgbClr val="E30613"/>
              </a:buClr>
              <a:defRPr/>
            </a:pPr>
            <a:r>
              <a:rPr lang="nl-NL" sz="2000" b="0" dirty="0">
                <a:solidFill>
                  <a:schemeClr val="tx1"/>
                </a:solidFill>
                <a:latin typeface="Arial" panose="020B0604020202020204" pitchFamily="34" charset="0"/>
                <a:cs typeface="Arial" panose="020B0604020202020204" pitchFamily="34" charset="0"/>
              </a:rPr>
              <a:t>		MIG			</a:t>
            </a:r>
            <a:r>
              <a:rPr lang="nl-NL" sz="2000" b="0" dirty="0">
                <a:solidFill>
                  <a:srgbClr val="FF0000"/>
                </a:solidFill>
                <a:latin typeface="Arial" panose="020B0604020202020204" pitchFamily="34" charset="0"/>
                <a:cs typeface="Arial" panose="020B0604020202020204" pitchFamily="34" charset="0"/>
              </a:rPr>
              <a:t>90-100</a:t>
            </a:r>
            <a:endParaRPr lang="nl-NL" sz="2000" b="0" dirty="0">
              <a:solidFill>
                <a:schemeClr val="tx1"/>
              </a:solidFill>
              <a:latin typeface="Arial" panose="020B0604020202020204" pitchFamily="34" charset="0"/>
              <a:cs typeface="Arial" panose="020B0604020202020204" pitchFamily="34" charset="0"/>
            </a:endParaRPr>
          </a:p>
          <a:p>
            <a:pPr algn="l">
              <a:lnSpc>
                <a:spcPts val="1700"/>
              </a:lnSpc>
              <a:spcBef>
                <a:spcPts val="0"/>
              </a:spcBef>
              <a:spcAft>
                <a:spcPts val="1200"/>
              </a:spcAft>
              <a:buClr>
                <a:srgbClr val="E30613"/>
              </a:buClr>
              <a:defRPr/>
            </a:pPr>
            <a:r>
              <a:rPr lang="nl-NL" sz="2000" b="0" dirty="0">
                <a:solidFill>
                  <a:schemeClr val="tx1"/>
                </a:solidFill>
                <a:latin typeface="Arial" panose="020B0604020202020204" pitchFamily="34" charset="0"/>
                <a:cs typeface="Arial" panose="020B0604020202020204" pitchFamily="34" charset="0"/>
              </a:rPr>
              <a:t>		TIG			</a:t>
            </a:r>
            <a:r>
              <a:rPr lang="nl-NL" sz="2000" b="0" dirty="0">
                <a:solidFill>
                  <a:srgbClr val="008000"/>
                </a:solidFill>
                <a:latin typeface="Arial" panose="020B0604020202020204" pitchFamily="34" charset="0"/>
                <a:cs typeface="Arial" panose="020B0604020202020204" pitchFamily="34" charset="0"/>
              </a:rPr>
              <a:t>65-75</a:t>
            </a:r>
          </a:p>
          <a:p>
            <a:pPr marL="342900" indent="-342900" algn="l">
              <a:lnSpc>
                <a:spcPts val="1700"/>
              </a:lnSpc>
              <a:spcBef>
                <a:spcPts val="0"/>
              </a:spcBef>
              <a:spcAft>
                <a:spcPts val="1200"/>
              </a:spcAft>
              <a:buClr>
                <a:srgbClr val="E30613"/>
              </a:buClr>
              <a:buFont typeface="Arial" panose="020B0604020202020204" pitchFamily="34" charset="0"/>
              <a:buChar char="•"/>
              <a:tabLst>
                <a:tab pos="1439863" algn="l"/>
              </a:tabLst>
              <a:defRPr/>
            </a:pPr>
            <a:r>
              <a:rPr lang="nl-NL" sz="2000" b="0" dirty="0">
                <a:solidFill>
                  <a:schemeClr val="tx1"/>
                </a:solidFill>
                <a:latin typeface="Arial" panose="020B0604020202020204" pitchFamily="34" charset="0"/>
                <a:cs typeface="Arial" panose="020B0604020202020204" pitchFamily="34" charset="0"/>
              </a:rPr>
              <a:t>knippen					</a:t>
            </a:r>
            <a:r>
              <a:rPr lang="nl-NL" sz="2000" b="0" dirty="0">
                <a:solidFill>
                  <a:srgbClr val="FF0000"/>
                </a:solidFill>
                <a:latin typeface="Arial" panose="020B0604020202020204" pitchFamily="34" charset="0"/>
                <a:cs typeface="Arial" panose="020B0604020202020204" pitchFamily="34" charset="0"/>
              </a:rPr>
              <a:t>88-98</a:t>
            </a:r>
            <a:endParaRPr lang="nl-NL" sz="2000" b="0" dirty="0">
              <a:solidFill>
                <a:schemeClr val="tx1"/>
              </a:solidFill>
              <a:latin typeface="Arial" panose="020B0604020202020204" pitchFamily="34" charset="0"/>
              <a:cs typeface="Arial" panose="020B0604020202020204" pitchFamily="34" charset="0"/>
            </a:endParaRPr>
          </a:p>
          <a:p>
            <a:pPr marL="342900" indent="-342900" algn="l">
              <a:lnSpc>
                <a:spcPts val="1700"/>
              </a:lnSpc>
              <a:spcBef>
                <a:spcPts val="0"/>
              </a:spcBef>
              <a:spcAft>
                <a:spcPts val="1200"/>
              </a:spcAft>
              <a:buClr>
                <a:srgbClr val="E30613"/>
              </a:buClr>
              <a:buFont typeface="Arial" panose="020B0604020202020204" pitchFamily="34" charset="0"/>
              <a:buChar char="•"/>
              <a:tabLst>
                <a:tab pos="1439863" algn="l"/>
              </a:tabLst>
              <a:defRPr/>
            </a:pPr>
            <a:r>
              <a:rPr lang="nl-NL" sz="2000" b="0" dirty="0">
                <a:solidFill>
                  <a:schemeClr val="tx1"/>
                </a:solidFill>
                <a:latin typeface="Arial" panose="020B0604020202020204" pitchFamily="34" charset="0"/>
                <a:cs typeface="Arial" panose="020B0604020202020204" pitchFamily="34" charset="0"/>
              </a:rPr>
              <a:t>stansen					</a:t>
            </a:r>
            <a:r>
              <a:rPr lang="nl-NL" sz="2000" b="0" dirty="0">
                <a:solidFill>
                  <a:srgbClr val="FF0000"/>
                </a:solidFill>
                <a:latin typeface="Arial" panose="020B0604020202020204" pitchFamily="34" charset="0"/>
                <a:cs typeface="Arial" panose="020B0604020202020204" pitchFamily="34" charset="0"/>
              </a:rPr>
              <a:t>90-110</a:t>
            </a:r>
            <a:endParaRPr lang="nl-NL" sz="2000" b="0" dirty="0">
              <a:solidFill>
                <a:schemeClr val="tx1"/>
              </a:solidFill>
              <a:latin typeface="Arial" panose="020B0604020202020204" pitchFamily="34" charset="0"/>
              <a:cs typeface="Arial" panose="020B0604020202020204" pitchFamily="34" charset="0"/>
            </a:endParaRPr>
          </a:p>
          <a:p>
            <a:pPr marL="342900" indent="-342900" algn="l">
              <a:lnSpc>
                <a:spcPts val="1700"/>
              </a:lnSpc>
              <a:spcBef>
                <a:spcPts val="0"/>
              </a:spcBef>
              <a:spcAft>
                <a:spcPts val="1200"/>
              </a:spcAft>
              <a:buClr>
                <a:srgbClr val="E30613"/>
              </a:buClr>
              <a:buFont typeface="Arial" panose="020B0604020202020204" pitchFamily="34" charset="0"/>
              <a:buChar char="•"/>
              <a:tabLst>
                <a:tab pos="1439863" algn="l"/>
              </a:tabLst>
              <a:defRPr/>
            </a:pPr>
            <a:r>
              <a:rPr lang="nl-NL" sz="2000" b="0" dirty="0">
                <a:solidFill>
                  <a:schemeClr val="tx1"/>
                </a:solidFill>
                <a:latin typeface="Arial" panose="020B0604020202020204" pitchFamily="34" charset="0"/>
                <a:cs typeface="Arial" panose="020B0604020202020204" pitchFamily="34" charset="0"/>
              </a:rPr>
              <a:t>hameren					</a:t>
            </a:r>
            <a:r>
              <a:rPr lang="nl-NL" sz="2000" b="0" dirty="0">
                <a:solidFill>
                  <a:srgbClr val="FF0000"/>
                </a:solidFill>
                <a:latin typeface="Arial" panose="020B0604020202020204" pitchFamily="34" charset="0"/>
                <a:cs typeface="Arial" panose="020B0604020202020204" pitchFamily="34" charset="0"/>
              </a:rPr>
              <a:t>95-110</a:t>
            </a:r>
            <a:endParaRPr lang="nl-NL" sz="2000" b="0" dirty="0">
              <a:solidFill>
                <a:schemeClr val="tx1"/>
              </a:solidFill>
              <a:latin typeface="Arial" panose="020B0604020202020204" pitchFamily="34" charset="0"/>
              <a:cs typeface="Arial" panose="020B0604020202020204" pitchFamily="34" charset="0"/>
            </a:endParaRPr>
          </a:p>
          <a:p>
            <a:pPr marL="342900" indent="-342900" algn="l">
              <a:lnSpc>
                <a:spcPts val="1700"/>
              </a:lnSpc>
              <a:spcBef>
                <a:spcPts val="0"/>
              </a:spcBef>
              <a:spcAft>
                <a:spcPts val="1200"/>
              </a:spcAft>
              <a:buClr>
                <a:srgbClr val="E30613"/>
              </a:buClr>
              <a:buFont typeface="Arial" panose="020B0604020202020204" pitchFamily="34" charset="0"/>
              <a:buChar char="•"/>
              <a:tabLst>
                <a:tab pos="1439863" algn="l"/>
              </a:tabLst>
              <a:defRPr/>
            </a:pPr>
            <a:r>
              <a:rPr lang="nl-NL" sz="2000" b="0" dirty="0">
                <a:solidFill>
                  <a:schemeClr val="tx1"/>
                </a:solidFill>
                <a:latin typeface="Arial" panose="020B0604020202020204" pitchFamily="34" charset="0"/>
                <a:cs typeface="Arial" panose="020B0604020202020204" pitchFamily="34" charset="0"/>
              </a:rPr>
              <a:t>slijpen met een haakse slijper	</a:t>
            </a:r>
            <a:r>
              <a:rPr lang="nl-NL" sz="2000" b="0" dirty="0">
                <a:solidFill>
                  <a:srgbClr val="FF0000"/>
                </a:solidFill>
                <a:latin typeface="Arial" panose="020B0604020202020204" pitchFamily="34" charset="0"/>
                <a:cs typeface="Arial" panose="020B0604020202020204" pitchFamily="34" charset="0"/>
              </a:rPr>
              <a:t>95-115</a:t>
            </a:r>
            <a:endParaRPr lang="nl-NL" sz="2000" b="0" dirty="0">
              <a:solidFill>
                <a:schemeClr val="tx1"/>
              </a:solidFill>
              <a:latin typeface="Arial" panose="020B0604020202020204" pitchFamily="34" charset="0"/>
              <a:cs typeface="Arial" panose="020B0604020202020204" pitchFamily="34" charset="0"/>
            </a:endParaRPr>
          </a:p>
          <a:p>
            <a:pPr marL="342900" indent="-342900" algn="l">
              <a:lnSpc>
                <a:spcPts val="1700"/>
              </a:lnSpc>
              <a:spcBef>
                <a:spcPts val="0"/>
              </a:spcBef>
              <a:spcAft>
                <a:spcPts val="1200"/>
              </a:spcAft>
              <a:buClr>
                <a:srgbClr val="E30613"/>
              </a:buClr>
              <a:buFont typeface="Arial" panose="020B0604020202020204" pitchFamily="34" charset="0"/>
              <a:buChar char="•"/>
              <a:tabLst>
                <a:tab pos="1439863" algn="l"/>
              </a:tabLst>
              <a:defRPr/>
            </a:pPr>
            <a:r>
              <a:rPr lang="nl-NL" sz="2000" b="0" dirty="0">
                <a:solidFill>
                  <a:schemeClr val="tx1"/>
                </a:solidFill>
                <a:latin typeface="Arial" panose="020B0604020202020204" pitchFamily="34" charset="0"/>
                <a:cs typeface="Arial" panose="020B0604020202020204" pitchFamily="34" charset="0"/>
              </a:rPr>
              <a:t>schoonmaken met perslucht		</a:t>
            </a:r>
            <a:r>
              <a:rPr lang="nl-NL" sz="2000" b="0" dirty="0">
                <a:solidFill>
                  <a:srgbClr val="FF0000"/>
                </a:solidFill>
                <a:latin typeface="Arial" panose="020B0604020202020204" pitchFamily="34" charset="0"/>
                <a:cs typeface="Arial" panose="020B0604020202020204" pitchFamily="34" charset="0"/>
              </a:rPr>
              <a:t>99-103</a:t>
            </a:r>
          </a:p>
        </p:txBody>
      </p:sp>
    </p:spTree>
    <p:extLst>
      <p:ext uri="{BB962C8B-B14F-4D97-AF65-F5344CB8AC3E}">
        <p14:creationId xmlns:p14="http://schemas.microsoft.com/office/powerpoint/2010/main" val="29092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7182F-78E3-0AFB-C189-A74D566273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B70586-CA70-3DE3-73DC-C9B1EE263E3E}"/>
              </a:ext>
            </a:extLst>
          </p:cNvPr>
          <p:cNvSpPr>
            <a:spLocks noGrp="1"/>
          </p:cNvSpPr>
          <p:nvPr>
            <p:ph type="ctrTitle"/>
          </p:nvPr>
        </p:nvSpPr>
        <p:spPr>
          <a:xfrm>
            <a:off x="848139" y="2652886"/>
            <a:ext cx="7491189" cy="589230"/>
          </a:xfrm>
        </p:spPr>
        <p:txBody>
          <a:bodyPr>
            <a:noAutofit/>
          </a:bodyPr>
          <a:lstStyle/>
          <a:p>
            <a:pPr algn="l">
              <a:lnSpc>
                <a:spcPct val="100000"/>
              </a:lnSpc>
            </a:pPr>
            <a:r>
              <a:rPr lang="nl-NL" altLang="nl-NL" sz="2000" b="0" dirty="0">
                <a:solidFill>
                  <a:schemeClr val="tx1"/>
                </a:solidFill>
                <a:latin typeface="Arial" panose="020B0604020202020204" pitchFamily="34" charset="0"/>
                <a:sym typeface="Lucida Grande" panose="020B0600040502020204" pitchFamily="34" charset="0"/>
              </a:rPr>
              <a:t>A.	Vanaf 80 decibel</a:t>
            </a:r>
          </a:p>
        </p:txBody>
      </p:sp>
      <p:sp>
        <p:nvSpPr>
          <p:cNvPr id="3" name="Ondertitel 2">
            <a:extLst>
              <a:ext uri="{FF2B5EF4-FFF2-40B4-BE49-F238E27FC236}">
                <a16:creationId xmlns:a16="http://schemas.microsoft.com/office/drawing/2014/main" id="{E776E472-2670-85DB-3C4B-C45BA1D9479D}"/>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CAFB1704-5A77-BC1D-A94A-27536934FCF5}"/>
              </a:ext>
            </a:extLst>
          </p:cNvPr>
          <p:cNvSpPr txBox="1">
            <a:spLocks/>
          </p:cNvSpPr>
          <p:nvPr/>
        </p:nvSpPr>
        <p:spPr>
          <a:xfrm>
            <a:off x="848139" y="3429000"/>
            <a:ext cx="4758577"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altLang="nl-NL" sz="2000" b="0" dirty="0">
                <a:solidFill>
                  <a:schemeClr val="tx1"/>
                </a:solidFill>
                <a:latin typeface="Arial" panose="020B0604020202020204" pitchFamily="34" charset="0"/>
                <a:sym typeface="Lucida Grande" panose="020B0600040502020204" pitchFamily="34" charset="0"/>
              </a:rPr>
              <a:t>B.	Vanaf 85 decibel</a:t>
            </a:r>
          </a:p>
        </p:txBody>
      </p:sp>
      <p:sp>
        <p:nvSpPr>
          <p:cNvPr id="10" name="Titel 1">
            <a:extLst>
              <a:ext uri="{FF2B5EF4-FFF2-40B4-BE49-F238E27FC236}">
                <a16:creationId xmlns:a16="http://schemas.microsoft.com/office/drawing/2014/main" id="{EFF8A202-6973-2558-6443-46C3A7137433}"/>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1A76A16A-95FD-4B17-81B8-3EF2B1535162}"/>
              </a:ext>
            </a:extLst>
          </p:cNvPr>
          <p:cNvPicPr>
            <a:picLocks noChangeAspect="1"/>
          </p:cNvPicPr>
          <p:nvPr/>
        </p:nvPicPr>
        <p:blipFill>
          <a:blip r:embed="rId3"/>
          <a:srcRect l="36596" b="51404"/>
          <a:stretch/>
        </p:blipFill>
        <p:spPr>
          <a:xfrm>
            <a:off x="1" y="1407753"/>
            <a:ext cx="4927890" cy="960857"/>
          </a:xfrm>
          <a:prstGeom prst="rect">
            <a:avLst/>
          </a:prstGeom>
        </p:spPr>
      </p:pic>
      <p:sp>
        <p:nvSpPr>
          <p:cNvPr id="14" name="Titel 1">
            <a:extLst>
              <a:ext uri="{FF2B5EF4-FFF2-40B4-BE49-F238E27FC236}">
                <a16:creationId xmlns:a16="http://schemas.microsoft.com/office/drawing/2014/main" id="{6A4E7D4F-241E-6817-EE27-E718A200BB2C}"/>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Wanneer is geluid schadelijk?</a:t>
            </a:r>
            <a:endParaRPr lang="nl-NL" sz="2000" b="0"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A5BA8D04-15EE-19E0-9CD7-EB4D4C452325}"/>
              </a:ext>
            </a:extLst>
          </p:cNvPr>
          <p:cNvSpPr txBox="1">
            <a:spLocks/>
          </p:cNvSpPr>
          <p:nvPr/>
        </p:nvSpPr>
        <p:spPr>
          <a:xfrm>
            <a:off x="848139" y="4160520"/>
            <a:ext cx="4758577"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altLang="nl-NL" sz="2000" b="0" dirty="0">
                <a:solidFill>
                  <a:schemeClr val="tx1"/>
                </a:solidFill>
                <a:latin typeface="Arial" panose="020B0604020202020204" pitchFamily="34" charset="0"/>
                <a:sym typeface="Lucida Grande" panose="020B0600040502020204" pitchFamily="34" charset="0"/>
              </a:rPr>
              <a:t>C.	Vanaf 90 decibel</a:t>
            </a:r>
          </a:p>
        </p:txBody>
      </p:sp>
    </p:spTree>
    <p:extLst>
      <p:ext uri="{BB962C8B-B14F-4D97-AF65-F5344CB8AC3E}">
        <p14:creationId xmlns:p14="http://schemas.microsoft.com/office/powerpoint/2010/main" val="247827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29BE9-8995-1AFD-0F21-AFA0E56BAF3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4CF4B0-DDD5-48B4-C2EB-E045B7DD47FD}"/>
              </a:ext>
            </a:extLst>
          </p:cNvPr>
          <p:cNvSpPr>
            <a:spLocks noGrp="1"/>
          </p:cNvSpPr>
          <p:nvPr>
            <p:ph type="ctrTitle"/>
          </p:nvPr>
        </p:nvSpPr>
        <p:spPr>
          <a:xfrm>
            <a:off x="848139" y="2652886"/>
            <a:ext cx="7491189" cy="589230"/>
          </a:xfrm>
        </p:spPr>
        <p:txBody>
          <a:bodyPr>
            <a:noAutofit/>
          </a:bodyPr>
          <a:lstStyle/>
          <a:p>
            <a:pPr algn="l">
              <a:lnSpc>
                <a:spcPct val="100000"/>
              </a:lnSpc>
            </a:pPr>
            <a:r>
              <a:rPr lang="nl-NL" altLang="nl-NL" sz="2000" b="0" dirty="0">
                <a:solidFill>
                  <a:schemeClr val="tx1"/>
                </a:solidFill>
                <a:latin typeface="Arial" panose="020B0604020202020204" pitchFamily="34" charset="0"/>
                <a:sym typeface="Lucida Grande" panose="020B0600040502020204" pitchFamily="34" charset="0"/>
              </a:rPr>
              <a:t>A.	Als je elkaar niet meer goed kunt verstaan.</a:t>
            </a:r>
          </a:p>
        </p:txBody>
      </p:sp>
      <p:sp>
        <p:nvSpPr>
          <p:cNvPr id="3" name="Ondertitel 2">
            <a:extLst>
              <a:ext uri="{FF2B5EF4-FFF2-40B4-BE49-F238E27FC236}">
                <a16:creationId xmlns:a16="http://schemas.microsoft.com/office/drawing/2014/main" id="{1C71E951-E4F4-0123-D433-1A97CA54834E}"/>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E4527BBB-D620-7FC6-24C3-6AE0F11D0032}"/>
              </a:ext>
            </a:extLst>
          </p:cNvPr>
          <p:cNvSpPr txBox="1">
            <a:spLocks/>
          </p:cNvSpPr>
          <p:nvPr/>
        </p:nvSpPr>
        <p:spPr>
          <a:xfrm>
            <a:off x="848139" y="3429000"/>
            <a:ext cx="4758577"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altLang="nl-NL" sz="2000" b="0" dirty="0">
                <a:solidFill>
                  <a:schemeClr val="tx1"/>
                </a:solidFill>
                <a:latin typeface="Arial" panose="020B0604020202020204" pitchFamily="34" charset="0"/>
                <a:sym typeface="Lucida Grande" panose="020B0600040502020204" pitchFamily="34" charset="0"/>
              </a:rPr>
              <a:t>B.	Als het geluid irritant is.</a:t>
            </a:r>
          </a:p>
        </p:txBody>
      </p:sp>
      <p:sp>
        <p:nvSpPr>
          <p:cNvPr id="10" name="Titel 1">
            <a:extLst>
              <a:ext uri="{FF2B5EF4-FFF2-40B4-BE49-F238E27FC236}">
                <a16:creationId xmlns:a16="http://schemas.microsoft.com/office/drawing/2014/main" id="{C56C5917-710F-0B15-FDAA-29F6A1970F88}"/>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E4151D04-2378-9B02-27C3-06497DB1026A}"/>
              </a:ext>
            </a:extLst>
          </p:cNvPr>
          <p:cNvPicPr>
            <a:picLocks noChangeAspect="1"/>
          </p:cNvPicPr>
          <p:nvPr/>
        </p:nvPicPr>
        <p:blipFill>
          <a:blip r:embed="rId3"/>
          <a:srcRect l="17395" b="51404"/>
          <a:stretch/>
        </p:blipFill>
        <p:spPr>
          <a:xfrm>
            <a:off x="0" y="1407753"/>
            <a:ext cx="6420192" cy="960857"/>
          </a:xfrm>
          <a:prstGeom prst="rect">
            <a:avLst/>
          </a:prstGeom>
        </p:spPr>
      </p:pic>
      <p:sp>
        <p:nvSpPr>
          <p:cNvPr id="14" name="Titel 1">
            <a:extLst>
              <a:ext uri="{FF2B5EF4-FFF2-40B4-BE49-F238E27FC236}">
                <a16:creationId xmlns:a16="http://schemas.microsoft.com/office/drawing/2014/main" id="{720786D4-8440-724A-B530-34E6838AF40C}"/>
              </a:ext>
            </a:extLst>
          </p:cNvPr>
          <p:cNvSpPr txBox="1">
            <a:spLocks/>
          </p:cNvSpPr>
          <p:nvPr/>
        </p:nvSpPr>
        <p:spPr>
          <a:xfrm>
            <a:off x="848139" y="1668379"/>
            <a:ext cx="575748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Hoe herken je 80 decibel zonder te meten?</a:t>
            </a:r>
            <a:endParaRPr lang="nl-NL" sz="2000" b="0"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10241539-6422-89ED-8A3B-E69C2D6F6C06}"/>
              </a:ext>
            </a:extLst>
          </p:cNvPr>
          <p:cNvSpPr txBox="1">
            <a:spLocks/>
          </p:cNvSpPr>
          <p:nvPr/>
        </p:nvSpPr>
        <p:spPr>
          <a:xfrm>
            <a:off x="848139" y="4160520"/>
            <a:ext cx="4758577"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altLang="nl-NL" sz="2000" b="0" dirty="0">
                <a:solidFill>
                  <a:schemeClr val="tx1"/>
                </a:solidFill>
                <a:latin typeface="Arial" panose="020B0604020202020204" pitchFamily="34" charset="0"/>
                <a:sym typeface="Lucida Grande" panose="020B0600040502020204" pitchFamily="34" charset="0"/>
              </a:rPr>
              <a:t>C.	Als het zeer doet aan je oren.</a:t>
            </a:r>
          </a:p>
        </p:txBody>
      </p:sp>
    </p:spTree>
    <p:extLst>
      <p:ext uri="{BB962C8B-B14F-4D97-AF65-F5344CB8AC3E}">
        <p14:creationId xmlns:p14="http://schemas.microsoft.com/office/powerpoint/2010/main" val="3869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24228-AE4E-5929-7933-C88A0736B74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E7C7CF1-D756-7396-4974-D7775C55487E}"/>
              </a:ext>
            </a:extLst>
          </p:cNvPr>
          <p:cNvSpPr>
            <a:spLocks noGrp="1"/>
          </p:cNvSpPr>
          <p:nvPr>
            <p:ph type="ctrTitle"/>
          </p:nvPr>
        </p:nvSpPr>
        <p:spPr>
          <a:xfrm>
            <a:off x="848139" y="2739710"/>
            <a:ext cx="9298043" cy="1226823"/>
          </a:xfrm>
        </p:spPr>
        <p:txBody>
          <a:bodyPr>
            <a:noAutofit/>
          </a:bodyPr>
          <a:lstStyle/>
          <a:p>
            <a:pPr algn="l">
              <a:lnSpc>
                <a:spcPct val="100000"/>
              </a:lnSpc>
              <a:defRPr/>
            </a:pPr>
            <a:r>
              <a:rPr lang="nl-NL" sz="2000" b="0" dirty="0">
                <a:solidFill>
                  <a:schemeClr val="tx1"/>
                </a:solidFill>
                <a:latin typeface="Arial" panose="020B0604020202020204" pitchFamily="34" charset="0"/>
                <a:ea typeface="Osaka"/>
                <a:cs typeface="Arial" panose="020B0604020202020204" pitchFamily="34" charset="0"/>
              </a:rPr>
              <a:t>Als je op een meter met normaal stemgeluid zonder stemverheffing, </a:t>
            </a:r>
            <a:br>
              <a:rPr lang="nl-NL" sz="2000" b="0" dirty="0">
                <a:solidFill>
                  <a:schemeClr val="tx1"/>
                </a:solidFill>
                <a:latin typeface="Arial" panose="020B0604020202020204" pitchFamily="34" charset="0"/>
                <a:ea typeface="Osaka"/>
                <a:cs typeface="Arial" panose="020B0604020202020204" pitchFamily="34" charset="0"/>
              </a:rPr>
            </a:br>
            <a:r>
              <a:rPr lang="nl-NL" sz="2000" b="0" dirty="0">
                <a:solidFill>
                  <a:schemeClr val="tx1"/>
                </a:solidFill>
                <a:latin typeface="Arial" panose="020B0604020202020204" pitchFamily="34" charset="0"/>
                <a:ea typeface="Osaka"/>
                <a:cs typeface="Arial" panose="020B0604020202020204" pitchFamily="34" charset="0"/>
              </a:rPr>
              <a:t>elkaar goed kan verstaan, is het geluidsniveau lager dan 80 dB(A).</a:t>
            </a:r>
            <a:endParaRPr lang="nl-NL"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BBAD94DF-05F9-44C9-D67A-132FCAB0141D}"/>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C6ACDA1B-D2E7-8107-A2A9-A4C66EB3EC83}"/>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449AA710-101E-331C-5A12-642D8BA1D84A}"/>
              </a:ext>
            </a:extLst>
          </p:cNvPr>
          <p:cNvPicPr>
            <a:picLocks noChangeAspect="1"/>
          </p:cNvPicPr>
          <p:nvPr/>
        </p:nvPicPr>
        <p:blipFill>
          <a:blip r:embed="rId3"/>
          <a:srcRect l="67201" b="51404"/>
          <a:stretch/>
        </p:blipFill>
        <p:spPr>
          <a:xfrm>
            <a:off x="0" y="1407753"/>
            <a:ext cx="2549244" cy="960857"/>
          </a:xfrm>
          <a:prstGeom prst="rect">
            <a:avLst/>
          </a:prstGeom>
        </p:spPr>
      </p:pic>
      <p:sp>
        <p:nvSpPr>
          <p:cNvPr id="14" name="Titel 1">
            <a:extLst>
              <a:ext uri="{FF2B5EF4-FFF2-40B4-BE49-F238E27FC236}">
                <a16:creationId xmlns:a16="http://schemas.microsoft.com/office/drawing/2014/main" id="{594B4D8D-7B15-B7BA-3F9E-445B1E1A8BAD}"/>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Vuistregel</a:t>
            </a:r>
            <a:endParaRPr lang="nl-NL" sz="2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24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9931C-FBA2-4318-03A6-748D95F3DF84}"/>
            </a:ext>
          </a:extLst>
        </p:cNvPr>
        <p:cNvGrpSpPr/>
        <p:nvPr/>
      </p:nvGrpSpPr>
      <p:grpSpPr>
        <a:xfrm>
          <a:off x="0" y="0"/>
          <a:ext cx="0" cy="0"/>
          <a:chOff x="0" y="0"/>
          <a:chExt cx="0" cy="0"/>
        </a:xfrm>
      </p:grpSpPr>
      <p:pic>
        <p:nvPicPr>
          <p:cNvPr id="30" name="Afbeelding 29">
            <a:extLst>
              <a:ext uri="{FF2B5EF4-FFF2-40B4-BE49-F238E27FC236}">
                <a16:creationId xmlns:a16="http://schemas.microsoft.com/office/drawing/2014/main" id="{E25C031A-DB0A-E33E-1894-62A801F9F556}"/>
              </a:ext>
            </a:extLst>
          </p:cNvPr>
          <p:cNvPicPr>
            <a:picLocks noChangeAspect="1"/>
          </p:cNvPicPr>
          <p:nvPr/>
        </p:nvPicPr>
        <p:blipFill>
          <a:blip r:embed="rId3"/>
          <a:srcRect t="4979" b="4979"/>
          <a:stretch/>
        </p:blipFill>
        <p:spPr>
          <a:xfrm>
            <a:off x="3075375" y="1207004"/>
            <a:ext cx="6880612" cy="5061824"/>
          </a:xfrm>
          <a:prstGeom prst="rect">
            <a:avLst/>
          </a:prstGeom>
        </p:spPr>
      </p:pic>
      <p:sp>
        <p:nvSpPr>
          <p:cNvPr id="3" name="Ondertitel 2">
            <a:extLst>
              <a:ext uri="{FF2B5EF4-FFF2-40B4-BE49-F238E27FC236}">
                <a16:creationId xmlns:a16="http://schemas.microsoft.com/office/drawing/2014/main" id="{AC83C1F4-D49E-1417-FF99-E895592B8AC2}"/>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6B0B6EF2-7512-D001-CEE1-20065BD7B368}"/>
              </a:ext>
            </a:extLst>
          </p:cNvPr>
          <p:cNvPicPr>
            <a:picLocks noChangeAspect="1"/>
          </p:cNvPicPr>
          <p:nvPr/>
        </p:nvPicPr>
        <p:blipFill>
          <a:blip r:embed="rId4"/>
          <a:srcRect l="70967" b="51404"/>
          <a:stretch/>
        </p:blipFill>
        <p:spPr>
          <a:xfrm>
            <a:off x="0" y="1411363"/>
            <a:ext cx="2256496" cy="960857"/>
          </a:xfrm>
          <a:prstGeom prst="rect">
            <a:avLst/>
          </a:prstGeom>
        </p:spPr>
      </p:pic>
      <p:sp>
        <p:nvSpPr>
          <p:cNvPr id="13" name="Titel 1">
            <a:extLst>
              <a:ext uri="{FF2B5EF4-FFF2-40B4-BE49-F238E27FC236}">
                <a16:creationId xmlns:a16="http://schemas.microsoft.com/office/drawing/2014/main" id="{D6FF8EB7-FABB-F789-C0F8-E0C5AFC406E6}"/>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Het oor</a:t>
            </a:r>
            <a:endParaRPr lang="nl-NL" sz="2000" b="0" dirty="0">
              <a:solidFill>
                <a:schemeClr val="bg1"/>
              </a:solidFill>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77224904-C9D8-4A74-6757-CF9EC3DDBB99}"/>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2800" dirty="0">
                <a:latin typeface="Arial" panose="020B0604020202020204" pitchFamily="34" charset="0"/>
                <a:cs typeface="Arial" panose="020B0604020202020204" pitchFamily="34" charset="0"/>
              </a:rPr>
              <a:t>Werk veilig en gezond  </a:t>
            </a:r>
            <a:r>
              <a:rPr lang="nl-NL" sz="2800" dirty="0">
                <a:solidFill>
                  <a:srgbClr val="E30613"/>
                </a:solidFill>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a:t>
            </a:r>
            <a:r>
              <a:rPr lang="nl-NL" sz="2800" b="0" dirty="0">
                <a:latin typeface="Arial" panose="020B0604020202020204" pitchFamily="34" charset="0"/>
                <a:cs typeface="Arial" panose="020B0604020202020204" pitchFamily="34" charset="0"/>
              </a:rPr>
              <a:t>Schadelijk geluid</a:t>
            </a:r>
            <a:endParaRPr lang="nl-NL" sz="2800" dirty="0">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B18F0096-1142-1756-CA8B-F28E6734600B}"/>
              </a:ext>
            </a:extLst>
          </p:cNvPr>
          <p:cNvSpPr>
            <a:spLocks noGrp="1"/>
          </p:cNvSpPr>
          <p:nvPr>
            <p:ph type="ctrTitle"/>
          </p:nvPr>
        </p:nvSpPr>
        <p:spPr>
          <a:xfrm>
            <a:off x="4600002" y="1129177"/>
            <a:ext cx="1495998" cy="348708"/>
          </a:xfrm>
        </p:spPr>
        <p:txBody>
          <a:bodyPr>
            <a:noAutofit/>
          </a:bodyPr>
          <a:lstStyle/>
          <a:p>
            <a:pPr algn="l">
              <a:lnSpc>
                <a:spcPct val="100000"/>
              </a:lnSpc>
            </a:pPr>
            <a:r>
              <a:rPr lang="nl-NL" altLang="nl-NL" sz="1400" b="0" dirty="0">
                <a:solidFill>
                  <a:schemeClr val="tx1"/>
                </a:solidFill>
                <a:latin typeface="Arial" panose="020B0604020202020204" pitchFamily="34" charset="0"/>
                <a:sym typeface="Lucida Grande" panose="020B0600040502020204" pitchFamily="34" charset="0"/>
              </a:rPr>
              <a:t>uitwendige oor</a:t>
            </a:r>
          </a:p>
        </p:txBody>
      </p:sp>
      <p:sp>
        <p:nvSpPr>
          <p:cNvPr id="17" name="Titel 1">
            <a:extLst>
              <a:ext uri="{FF2B5EF4-FFF2-40B4-BE49-F238E27FC236}">
                <a16:creationId xmlns:a16="http://schemas.microsoft.com/office/drawing/2014/main" id="{A3B61B68-03B3-C567-9AAA-3625ABC0B831}"/>
              </a:ext>
            </a:extLst>
          </p:cNvPr>
          <p:cNvSpPr txBox="1">
            <a:spLocks/>
          </p:cNvSpPr>
          <p:nvPr/>
        </p:nvSpPr>
        <p:spPr>
          <a:xfrm>
            <a:off x="6911605" y="1129177"/>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altLang="nl-NL" sz="1400" b="0" dirty="0">
                <a:solidFill>
                  <a:schemeClr val="tx1"/>
                </a:solidFill>
                <a:latin typeface="Arial" panose="020B0604020202020204" pitchFamily="34" charset="0"/>
                <a:sym typeface="Lucida Grande" panose="020B0600040502020204" pitchFamily="34" charset="0"/>
              </a:rPr>
              <a:t>binnenoor</a:t>
            </a:r>
          </a:p>
        </p:txBody>
      </p:sp>
      <p:sp>
        <p:nvSpPr>
          <p:cNvPr id="18" name="Titel 1">
            <a:extLst>
              <a:ext uri="{FF2B5EF4-FFF2-40B4-BE49-F238E27FC236}">
                <a16:creationId xmlns:a16="http://schemas.microsoft.com/office/drawing/2014/main" id="{45990671-7E9D-7945-DC8F-0928E8FBD6C8}"/>
              </a:ext>
            </a:extLst>
          </p:cNvPr>
          <p:cNvSpPr txBox="1">
            <a:spLocks/>
          </p:cNvSpPr>
          <p:nvPr/>
        </p:nvSpPr>
        <p:spPr>
          <a:xfrm>
            <a:off x="5713964" y="1139332"/>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nSpc>
                <a:spcPct val="100000"/>
              </a:lnSpc>
            </a:pPr>
            <a:r>
              <a:rPr lang="nl-NL" altLang="nl-NL" sz="1400" b="0" dirty="0">
                <a:solidFill>
                  <a:schemeClr val="tx1"/>
                </a:solidFill>
                <a:latin typeface="Arial" panose="020B0604020202020204" pitchFamily="34" charset="0"/>
                <a:sym typeface="Lucida Grande" panose="020B0600040502020204" pitchFamily="34" charset="0"/>
              </a:rPr>
              <a:t>midden</a:t>
            </a:r>
          </a:p>
          <a:p>
            <a:pPr>
              <a:lnSpc>
                <a:spcPct val="100000"/>
              </a:lnSpc>
            </a:pPr>
            <a:r>
              <a:rPr lang="nl-NL" altLang="nl-NL" sz="1400" b="0" dirty="0">
                <a:solidFill>
                  <a:schemeClr val="tx1"/>
                </a:solidFill>
                <a:latin typeface="Arial" panose="020B0604020202020204" pitchFamily="34" charset="0"/>
                <a:sym typeface="Lucida Grande" panose="020B0600040502020204" pitchFamily="34" charset="0"/>
              </a:rPr>
              <a:t>oor</a:t>
            </a:r>
          </a:p>
        </p:txBody>
      </p:sp>
      <p:sp>
        <p:nvSpPr>
          <p:cNvPr id="23" name="Titel 1">
            <a:extLst>
              <a:ext uri="{FF2B5EF4-FFF2-40B4-BE49-F238E27FC236}">
                <a16:creationId xmlns:a16="http://schemas.microsoft.com/office/drawing/2014/main" id="{CA6844FF-E2CF-9F0A-D52B-5FB7485C4E1D}"/>
              </a:ext>
            </a:extLst>
          </p:cNvPr>
          <p:cNvSpPr txBox="1">
            <a:spLocks/>
          </p:cNvSpPr>
          <p:nvPr/>
        </p:nvSpPr>
        <p:spPr>
          <a:xfrm>
            <a:off x="8940760" y="5179594"/>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altLang="nl-NL" sz="1400" b="0" dirty="0">
                <a:solidFill>
                  <a:schemeClr val="tx1"/>
                </a:solidFill>
                <a:latin typeface="Arial" panose="020B0604020202020204" pitchFamily="34" charset="0"/>
                <a:sym typeface="Lucida Grande" panose="020B0600040502020204" pitchFamily="34" charset="0"/>
              </a:rPr>
              <a:t>gehoor zenuw</a:t>
            </a:r>
          </a:p>
        </p:txBody>
      </p:sp>
      <p:sp>
        <p:nvSpPr>
          <p:cNvPr id="24" name="Titel 1">
            <a:extLst>
              <a:ext uri="{FF2B5EF4-FFF2-40B4-BE49-F238E27FC236}">
                <a16:creationId xmlns:a16="http://schemas.microsoft.com/office/drawing/2014/main" id="{E8DAE613-856C-E909-DB00-0E1B5A240C9A}"/>
              </a:ext>
            </a:extLst>
          </p:cNvPr>
          <p:cNvSpPr txBox="1">
            <a:spLocks/>
          </p:cNvSpPr>
          <p:nvPr/>
        </p:nvSpPr>
        <p:spPr>
          <a:xfrm>
            <a:off x="7473351" y="5609966"/>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altLang="nl-NL" sz="1400" b="0" dirty="0">
                <a:solidFill>
                  <a:schemeClr val="tx1"/>
                </a:solidFill>
                <a:latin typeface="Arial" panose="020B0604020202020204" pitchFamily="34" charset="0"/>
                <a:sym typeface="Lucida Grande" panose="020B0600040502020204" pitchFamily="34" charset="0"/>
              </a:rPr>
              <a:t>slakkenhuis</a:t>
            </a:r>
          </a:p>
          <a:p>
            <a:pPr algn="l">
              <a:lnSpc>
                <a:spcPct val="100000"/>
              </a:lnSpc>
            </a:pPr>
            <a:endParaRPr lang="nl-NL" altLang="nl-NL" sz="1400" b="0" dirty="0">
              <a:solidFill>
                <a:schemeClr val="tx1"/>
              </a:solidFill>
              <a:latin typeface="Arial" panose="020B0604020202020204" pitchFamily="34" charset="0"/>
              <a:sym typeface="Lucida Grande" panose="020B0600040502020204" pitchFamily="34" charset="0"/>
            </a:endParaRPr>
          </a:p>
        </p:txBody>
      </p:sp>
      <p:sp>
        <p:nvSpPr>
          <p:cNvPr id="25" name="Titel 1">
            <a:extLst>
              <a:ext uri="{FF2B5EF4-FFF2-40B4-BE49-F238E27FC236}">
                <a16:creationId xmlns:a16="http://schemas.microsoft.com/office/drawing/2014/main" id="{605268C0-C23C-BF6A-ED73-C9CE699EDCC0}"/>
              </a:ext>
            </a:extLst>
          </p:cNvPr>
          <p:cNvSpPr txBox="1">
            <a:spLocks/>
          </p:cNvSpPr>
          <p:nvPr/>
        </p:nvSpPr>
        <p:spPr>
          <a:xfrm>
            <a:off x="4141988" y="5360515"/>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altLang="nl-NL" sz="1400" b="0" dirty="0">
                <a:solidFill>
                  <a:schemeClr val="tx1"/>
                </a:solidFill>
                <a:latin typeface="Arial" panose="020B0604020202020204" pitchFamily="34" charset="0"/>
                <a:sym typeface="Lucida Grande" panose="020B0600040502020204" pitchFamily="34" charset="0"/>
              </a:rPr>
              <a:t>gehoorgang</a:t>
            </a:r>
          </a:p>
        </p:txBody>
      </p:sp>
      <p:sp>
        <p:nvSpPr>
          <p:cNvPr id="26" name="Titel 1">
            <a:extLst>
              <a:ext uri="{FF2B5EF4-FFF2-40B4-BE49-F238E27FC236}">
                <a16:creationId xmlns:a16="http://schemas.microsoft.com/office/drawing/2014/main" id="{06FEB87B-28E3-2049-1455-7A762200EB91}"/>
              </a:ext>
            </a:extLst>
          </p:cNvPr>
          <p:cNvSpPr txBox="1">
            <a:spLocks/>
          </p:cNvSpPr>
          <p:nvPr/>
        </p:nvSpPr>
        <p:spPr>
          <a:xfrm>
            <a:off x="5225452" y="5138693"/>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altLang="nl-NL" sz="1400" b="0" dirty="0">
                <a:solidFill>
                  <a:schemeClr val="tx1"/>
                </a:solidFill>
                <a:latin typeface="Arial" panose="020B0604020202020204" pitchFamily="34" charset="0"/>
                <a:sym typeface="Lucida Grande" panose="020B0600040502020204" pitchFamily="34" charset="0"/>
              </a:rPr>
              <a:t>trommelvlies</a:t>
            </a:r>
          </a:p>
        </p:txBody>
      </p:sp>
      <p:sp>
        <p:nvSpPr>
          <p:cNvPr id="27" name="Titel 1">
            <a:extLst>
              <a:ext uri="{FF2B5EF4-FFF2-40B4-BE49-F238E27FC236}">
                <a16:creationId xmlns:a16="http://schemas.microsoft.com/office/drawing/2014/main" id="{2677AB56-02EC-76DB-C534-04410A5FD284}"/>
              </a:ext>
            </a:extLst>
          </p:cNvPr>
          <p:cNvSpPr txBox="1">
            <a:spLocks/>
          </p:cNvSpPr>
          <p:nvPr/>
        </p:nvSpPr>
        <p:spPr>
          <a:xfrm>
            <a:off x="5276657" y="5482926"/>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altLang="nl-NL" sz="1400" b="0" dirty="0">
                <a:solidFill>
                  <a:schemeClr val="tx1"/>
                </a:solidFill>
                <a:latin typeface="Arial" panose="020B0604020202020204" pitchFamily="34" charset="0"/>
                <a:sym typeface="Lucida Grande" panose="020B0600040502020204" pitchFamily="34" charset="0"/>
              </a:rPr>
              <a:t>gehoorbeentjes</a:t>
            </a:r>
          </a:p>
        </p:txBody>
      </p:sp>
      <p:sp>
        <p:nvSpPr>
          <p:cNvPr id="28" name="Titel 1">
            <a:extLst>
              <a:ext uri="{FF2B5EF4-FFF2-40B4-BE49-F238E27FC236}">
                <a16:creationId xmlns:a16="http://schemas.microsoft.com/office/drawing/2014/main" id="{D24C2428-32AA-C483-23FF-9E1A5D920F37}"/>
              </a:ext>
            </a:extLst>
          </p:cNvPr>
          <p:cNvSpPr txBox="1">
            <a:spLocks/>
          </p:cNvSpPr>
          <p:nvPr/>
        </p:nvSpPr>
        <p:spPr>
          <a:xfrm>
            <a:off x="5637986" y="5811133"/>
            <a:ext cx="1586606"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altLang="nl-NL" sz="1400" b="0" dirty="0" err="1">
                <a:solidFill>
                  <a:schemeClr val="tx1"/>
                </a:solidFill>
                <a:latin typeface="Arial" panose="020B0604020202020204" pitchFamily="34" charset="0"/>
                <a:sym typeface="Lucida Grande" panose="020B0600040502020204" pitchFamily="34" charset="0"/>
              </a:rPr>
              <a:t>evenwichtorgaan</a:t>
            </a:r>
            <a:endParaRPr lang="nl-NL" altLang="nl-NL" sz="1400" b="0" dirty="0">
              <a:solidFill>
                <a:schemeClr val="tx1"/>
              </a:solidFill>
              <a:latin typeface="Arial" panose="020B0604020202020204" pitchFamily="34" charset="0"/>
              <a:sym typeface="Lucida Grande" panose="020B0600040502020204" pitchFamily="34" charset="0"/>
            </a:endParaRPr>
          </a:p>
        </p:txBody>
      </p:sp>
      <p:cxnSp>
        <p:nvCxnSpPr>
          <p:cNvPr id="32" name="Rechte verbindingslijn 31">
            <a:extLst>
              <a:ext uri="{FF2B5EF4-FFF2-40B4-BE49-F238E27FC236}">
                <a16:creationId xmlns:a16="http://schemas.microsoft.com/office/drawing/2014/main" id="{DFCFEE24-6DB8-E9FF-1C65-D00B22F8F6C4}"/>
              </a:ext>
            </a:extLst>
          </p:cNvPr>
          <p:cNvCxnSpPr>
            <a:cxnSpLocks/>
          </p:cNvCxnSpPr>
          <p:nvPr/>
        </p:nvCxnSpPr>
        <p:spPr>
          <a:xfrm>
            <a:off x="6095999" y="1199693"/>
            <a:ext cx="0" cy="2111877"/>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BA049818-F81A-4D3D-4CA9-AD3DF3CAEAE8}"/>
              </a:ext>
            </a:extLst>
          </p:cNvPr>
          <p:cNvCxnSpPr>
            <a:cxnSpLocks/>
          </p:cNvCxnSpPr>
          <p:nvPr/>
        </p:nvCxnSpPr>
        <p:spPr>
          <a:xfrm>
            <a:off x="6812889" y="1199693"/>
            <a:ext cx="0" cy="2111877"/>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35" name="Rechte verbindingslijn 34">
            <a:extLst>
              <a:ext uri="{FF2B5EF4-FFF2-40B4-BE49-F238E27FC236}">
                <a16:creationId xmlns:a16="http://schemas.microsoft.com/office/drawing/2014/main" id="{436191AF-1F5A-C058-3063-A75F0CA52FBD}"/>
              </a:ext>
            </a:extLst>
          </p:cNvPr>
          <p:cNvCxnSpPr>
            <a:cxnSpLocks/>
          </p:cNvCxnSpPr>
          <p:nvPr/>
        </p:nvCxnSpPr>
        <p:spPr>
          <a:xfrm>
            <a:off x="8911132" y="2712573"/>
            <a:ext cx="0" cy="2734064"/>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37" name="Rechte verbindingslijn 36">
            <a:extLst>
              <a:ext uri="{FF2B5EF4-FFF2-40B4-BE49-F238E27FC236}">
                <a16:creationId xmlns:a16="http://schemas.microsoft.com/office/drawing/2014/main" id="{0A09A310-195C-AB97-E1B0-ACFDD2D00DAB}"/>
              </a:ext>
            </a:extLst>
          </p:cNvPr>
          <p:cNvCxnSpPr>
            <a:cxnSpLocks/>
          </p:cNvCxnSpPr>
          <p:nvPr/>
        </p:nvCxnSpPr>
        <p:spPr>
          <a:xfrm>
            <a:off x="6541007" y="3196742"/>
            <a:ext cx="0" cy="2249895"/>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39" name="Rechte verbindingslijn 38">
            <a:extLst>
              <a:ext uri="{FF2B5EF4-FFF2-40B4-BE49-F238E27FC236}">
                <a16:creationId xmlns:a16="http://schemas.microsoft.com/office/drawing/2014/main" id="{46F2B376-8993-0E32-FCF6-1A0673E6D78C}"/>
              </a:ext>
            </a:extLst>
          </p:cNvPr>
          <p:cNvCxnSpPr>
            <a:cxnSpLocks/>
          </p:cNvCxnSpPr>
          <p:nvPr/>
        </p:nvCxnSpPr>
        <p:spPr>
          <a:xfrm>
            <a:off x="7038441" y="2889504"/>
            <a:ext cx="0" cy="2942130"/>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42" name="Rechte verbindingslijn 41">
            <a:extLst>
              <a:ext uri="{FF2B5EF4-FFF2-40B4-BE49-F238E27FC236}">
                <a16:creationId xmlns:a16="http://schemas.microsoft.com/office/drawing/2014/main" id="{4179C56A-933C-C032-846A-097BA731DF78}"/>
              </a:ext>
            </a:extLst>
          </p:cNvPr>
          <p:cNvCxnSpPr>
            <a:cxnSpLocks/>
          </p:cNvCxnSpPr>
          <p:nvPr/>
        </p:nvCxnSpPr>
        <p:spPr>
          <a:xfrm>
            <a:off x="7448092" y="3576986"/>
            <a:ext cx="0" cy="2254648"/>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44" name="Rechte verbindingslijn 43">
            <a:extLst>
              <a:ext uri="{FF2B5EF4-FFF2-40B4-BE49-F238E27FC236}">
                <a16:creationId xmlns:a16="http://schemas.microsoft.com/office/drawing/2014/main" id="{E8129BF5-96EA-5944-759C-B4BDEC17E223}"/>
              </a:ext>
            </a:extLst>
          </p:cNvPr>
          <p:cNvCxnSpPr>
            <a:cxnSpLocks/>
          </p:cNvCxnSpPr>
          <p:nvPr/>
        </p:nvCxnSpPr>
        <p:spPr>
          <a:xfrm>
            <a:off x="6299605" y="3576986"/>
            <a:ext cx="0" cy="1616806"/>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46" name="Rechte verbindingslijn 45">
            <a:extLst>
              <a:ext uri="{FF2B5EF4-FFF2-40B4-BE49-F238E27FC236}">
                <a16:creationId xmlns:a16="http://schemas.microsoft.com/office/drawing/2014/main" id="{F8F5AF0C-AF72-BD9A-A06A-182AE2B72D35}"/>
              </a:ext>
            </a:extLst>
          </p:cNvPr>
          <p:cNvCxnSpPr>
            <a:cxnSpLocks/>
          </p:cNvCxnSpPr>
          <p:nvPr/>
        </p:nvCxnSpPr>
        <p:spPr>
          <a:xfrm>
            <a:off x="5180379" y="3489350"/>
            <a:ext cx="0" cy="1871165"/>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318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200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200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200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200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200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200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23" grpId="0"/>
      <p:bldP spid="24" grpId="0"/>
      <p:bldP spid="25" grpId="0"/>
      <p:bldP spid="26" grpId="0"/>
      <p:bldP spid="27" grpId="0"/>
      <p:bldP spid="28" grpId="0"/>
    </p:bldLst>
  </p:timing>
</p:sld>
</file>

<file path=ppt/theme/theme1.xml><?xml version="1.0" encoding="utf-8"?>
<a:theme xmlns:a="http://schemas.openxmlformats.org/drawingml/2006/main" name="Kantoorthema">
  <a:themeElements>
    <a:clrScheme name="5xbeter">
      <a:dk1>
        <a:srgbClr val="000000"/>
      </a:dk1>
      <a:lt1>
        <a:srgbClr val="FFFFFF"/>
      </a:lt1>
      <a:dk2>
        <a:srgbClr val="646464"/>
      </a:dk2>
      <a:lt2>
        <a:srgbClr val="E6E6E6"/>
      </a:lt2>
      <a:accent1>
        <a:srgbClr val="00A3DA"/>
      </a:accent1>
      <a:accent2>
        <a:srgbClr val="E10512"/>
      </a:accent2>
      <a:accent3>
        <a:srgbClr val="00A3DA"/>
      </a:accent3>
      <a:accent4>
        <a:srgbClr val="E10512"/>
      </a:accent4>
      <a:accent5>
        <a:srgbClr val="00A3D9"/>
      </a:accent5>
      <a:accent6>
        <a:srgbClr val="E10512"/>
      </a:accent6>
      <a:hlink>
        <a:srgbClr val="00A3DA"/>
      </a:hlink>
      <a:folHlink>
        <a:srgbClr val="007DA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935E5029A4B049BAFB1E9ECA40A866" ma:contentTypeVersion="15" ma:contentTypeDescription="Een nieuw document maken." ma:contentTypeScope="" ma:versionID="1c2d3aaf1ceab3cb34c24d6fc1e8e236">
  <xsd:schema xmlns:xsd="http://www.w3.org/2001/XMLSchema" xmlns:xs="http://www.w3.org/2001/XMLSchema" xmlns:p="http://schemas.microsoft.com/office/2006/metadata/properties" xmlns:ns2="12fdb8f7-ceea-45b3-9244-f9361c6821fe" xmlns:ns3="cff0c8fd-28a4-4f13-a2ff-adbaff7ad42a" targetNamespace="http://schemas.microsoft.com/office/2006/metadata/properties" ma:root="true" ma:fieldsID="b8e44fd77a69f173c505d2dfcc583ba2" ns2:_="" ns3:_="">
    <xsd:import namespace="12fdb8f7-ceea-45b3-9244-f9361c6821fe"/>
    <xsd:import namespace="cff0c8fd-28a4-4f13-a2ff-adbaff7ad42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fdb8f7-ceea-45b3-9244-f9361c6821f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97e97178-e81f-434c-919c-7bb8405792f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f0c8fd-28a4-4f13-a2ff-adbaff7ad42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1c0fcab-f1df-433f-b77d-b59fcc1d03d4}" ma:internalName="TaxCatchAll" ma:showField="CatchAllData" ma:web="cff0c8fd-28a4-4f13-a2ff-adbaff7ad42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2fdb8f7-ceea-45b3-9244-f9361c6821fe">
      <Terms xmlns="http://schemas.microsoft.com/office/infopath/2007/PartnerControls"/>
    </lcf76f155ced4ddcb4097134ff3c332f>
    <TaxCatchAll xmlns="cff0c8fd-28a4-4f13-a2ff-adbaff7ad42a" xsi:nil="true"/>
  </documentManagement>
</p:properties>
</file>

<file path=customXml/itemProps1.xml><?xml version="1.0" encoding="utf-8"?>
<ds:datastoreItem xmlns:ds="http://schemas.openxmlformats.org/officeDocument/2006/customXml" ds:itemID="{01545193-D7C7-422A-8CF6-66A10F1EDD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fdb8f7-ceea-45b3-9244-f9361c6821fe"/>
    <ds:schemaRef ds:uri="cff0c8fd-28a4-4f13-a2ff-adbaff7ad4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00A365-88C1-44E9-A44D-634B624B56DE}">
  <ds:schemaRefs>
    <ds:schemaRef ds:uri="http://schemas.microsoft.com/sharepoint/v3/contenttype/forms"/>
  </ds:schemaRefs>
</ds:datastoreItem>
</file>

<file path=customXml/itemProps3.xml><?xml version="1.0" encoding="utf-8"?>
<ds:datastoreItem xmlns:ds="http://schemas.openxmlformats.org/officeDocument/2006/customXml" ds:itemID="{1FA1DC6B-E184-415B-9C49-469C11BA2FF5}">
  <ds:schemaRefs>
    <ds:schemaRef ds:uri="http://purl.org/dc/dcmitype/"/>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12fdb8f7-ceea-45b3-9244-f9361c6821fe"/>
    <ds:schemaRef ds:uri="http://schemas.microsoft.com/office/infopath/2007/PartnerControls"/>
    <ds:schemaRef ds:uri="http://purl.org/dc/elements/1.1/"/>
    <ds:schemaRef ds:uri="cff0c8fd-28a4-4f13-a2ff-adbaff7ad42a"/>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1478</TotalTime>
  <Words>1416</Words>
  <Application>Microsoft Macintosh PowerPoint</Application>
  <PresentationFormat>Breedbeeld</PresentationFormat>
  <Paragraphs>171</Paragraphs>
  <Slides>25</Slides>
  <Notes>21</Notes>
  <HiddenSlides>0</HiddenSlides>
  <MMClips>4</MMClips>
  <ScaleCrop>false</ScaleCrop>
  <HeadingPairs>
    <vt:vector size="6" baseType="variant">
      <vt:variant>
        <vt:lpstr>Gebruikte lettertypen</vt:lpstr>
      </vt:variant>
      <vt:variant>
        <vt:i4>5</vt:i4>
      </vt:variant>
      <vt:variant>
        <vt:lpstr>Thema</vt:lpstr>
      </vt:variant>
      <vt:variant>
        <vt:i4>3</vt:i4>
      </vt:variant>
      <vt:variant>
        <vt:lpstr>Diatitels</vt:lpstr>
      </vt:variant>
      <vt:variant>
        <vt:i4>25</vt:i4>
      </vt:variant>
    </vt:vector>
  </HeadingPairs>
  <TitlesOfParts>
    <vt:vector size="33" baseType="lpstr">
      <vt:lpstr>Aptos</vt:lpstr>
      <vt:lpstr>Arial</vt:lpstr>
      <vt:lpstr>Lato</vt:lpstr>
      <vt:lpstr>Open Sans</vt:lpstr>
      <vt:lpstr>Verdana</vt:lpstr>
      <vt:lpstr>Kantoorthema</vt:lpstr>
      <vt:lpstr>Aangepast ontwerp</vt:lpstr>
      <vt:lpstr>1_Aangepast ontwerp</vt:lpstr>
      <vt:lpstr>Toolbox Schadelijk geluid</vt:lpstr>
      <vt:lpstr>Inhoud</vt:lpstr>
      <vt:lpstr>PowerPoint-presentatie</vt:lpstr>
      <vt:lpstr>PowerPoint-presentatie</vt:lpstr>
      <vt:lpstr>PowerPoint-presentatie</vt:lpstr>
      <vt:lpstr>A. Vanaf 80 decibel</vt:lpstr>
      <vt:lpstr>A. Als je elkaar niet meer goed kunt verstaan.</vt:lpstr>
      <vt:lpstr>Als je op een meter met normaal stemgeluid zonder stemverheffing,  elkaar goed kan verstaan, is het geluidsniveau lager dan 80 dB(A).</vt:lpstr>
      <vt:lpstr>uitwendige oor</vt:lpstr>
      <vt:lpstr>PowerPoint-presentatie</vt:lpstr>
      <vt:lpstr>Gehoorschade gaat geleidelijk: - Tijdelijk gehoorverlies is al een belangrijk signaal. - Blijvend gehoorverlies kan beginnen met oorsuizing en leiden tot onherstelbare schade  aan haarcellen.</vt:lpstr>
      <vt:lpstr>Ongeveer 1 op de 10 jongeren onder de 25 in Nederland heeft altijd een piep of suis in hun oren. De Wereldgezondheidsorganisatie (WHO) stelt dat de helft van de jongeren in  de leeftijd van 12 tot 35 jaar zich met regelmaat in schadelijke luistersituaties bevindt.  Exacte cijfers zijn er niet, maar volgens de GGD komen er jaarlijks duizenden jongeren  bij met ernstige gehoorklachten, zoals tinnitus. </vt:lpstr>
      <vt:lpstr>Piep</vt:lpstr>
      <vt:lpstr>PowerPoint-presentatie</vt:lpstr>
      <vt:lpstr>&gt; 80 dB(A): er moet gehoorbescherming beschikbaar zijn. &gt; 85 dB(A): markeer de ruimten waar het dragen van gehoorbescherming verplicht is.</vt:lpstr>
      <vt:lpstr>Het geluid aan de bron verlagen. Bijvoorbeeld door een stillere machine te kiezen.</vt:lpstr>
      <vt:lpstr>10-15 decibel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Twan Schellekens</dc:creator>
  <cp:lastModifiedBy>Twan Schellekens</cp:lastModifiedBy>
  <cp:revision>186</cp:revision>
  <dcterms:created xsi:type="dcterms:W3CDTF">2024-07-18T10:20:34Z</dcterms:created>
  <dcterms:modified xsi:type="dcterms:W3CDTF">2025-07-06T09:12:16Z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0x010100CB935E5029A4B049BAFB1E9ECA40A866</vt:lpwstr>
  </property>
  <property fmtid="{D5CDD505-2E9C-101B-9397-08002B2CF9AE}" pid="3" name="MediaServiceImageTags">
    <vt:lpwstr/>
  </property>
</Properties>
</file>